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78" r:id="rId7"/>
    <p:sldId id="277" r:id="rId8"/>
    <p:sldId id="269" r:id="rId9"/>
    <p:sldId id="270" r:id="rId10"/>
    <p:sldId id="268" r:id="rId11"/>
    <p:sldId id="265" r:id="rId12"/>
    <p:sldId id="276" r:id="rId13"/>
    <p:sldId id="279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amiglia\Dropbox\borsa%20di%20studio%20biosur\Pubblicazioni%20scientifiche\ecomondo%202014\dati%20presentazione%20ecomondo\dati%20presentazione%20ecomond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amiglia\Dropbox\borsa%20di%20studio%20biosur\Pubblicazioni%20scientifiche\ecomondo%202014\dati%20presentazione%20ecomondo\Stima%20rimozione%2030%20Giu%20-%202%20Lu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26"/>
  <c:chart>
    <c:autoTitleDeleted val="1"/>
    <c:plotArea>
      <c:layout>
        <c:manualLayout>
          <c:layoutTarget val="inner"/>
          <c:xMode val="edge"/>
          <c:yMode val="edge"/>
          <c:x val="0.10177162841350955"/>
          <c:y val="0.10414186343229399"/>
          <c:w val="0.86206499280536986"/>
          <c:h val="0.6889604846216546"/>
        </c:manualLayout>
      </c:layout>
      <c:scatterChart>
        <c:scatterStyle val="lineMarker"/>
        <c:ser>
          <c:idx val="0"/>
          <c:order val="0"/>
          <c:spPr>
            <a:ln w="66675">
              <a:noFill/>
            </a:ln>
          </c:spPr>
          <c:xVal>
            <c:numRef>
              <c:f>Foglio2!$C$6:$C$51</c:f>
              <c:numCache>
                <c:formatCode>General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  <c:pt idx="5">
                  <c:v>4</c:v>
                </c:pt>
                <c:pt idx="6">
                  <c:v>7</c:v>
                </c:pt>
                <c:pt idx="7">
                  <c:v>7</c:v>
                </c:pt>
                <c:pt idx="8">
                  <c:v>9</c:v>
                </c:pt>
                <c:pt idx="9">
                  <c:v>9</c:v>
                </c:pt>
                <c:pt idx="10">
                  <c:v>11</c:v>
                </c:pt>
                <c:pt idx="11">
                  <c:v>11</c:v>
                </c:pt>
                <c:pt idx="12">
                  <c:v>14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16</c:v>
                </c:pt>
                <c:pt idx="17">
                  <c:v>18</c:v>
                </c:pt>
                <c:pt idx="18">
                  <c:v>18</c:v>
                </c:pt>
                <c:pt idx="19">
                  <c:v>21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23</c:v>
                </c:pt>
                <c:pt idx="24">
                  <c:v>25</c:v>
                </c:pt>
                <c:pt idx="25">
                  <c:v>25</c:v>
                </c:pt>
                <c:pt idx="26">
                  <c:v>28</c:v>
                </c:pt>
                <c:pt idx="27">
                  <c:v>28</c:v>
                </c:pt>
                <c:pt idx="28">
                  <c:v>30</c:v>
                </c:pt>
                <c:pt idx="29">
                  <c:v>30</c:v>
                </c:pt>
                <c:pt idx="30">
                  <c:v>32</c:v>
                </c:pt>
                <c:pt idx="31">
                  <c:v>32</c:v>
                </c:pt>
                <c:pt idx="32">
                  <c:v>35</c:v>
                </c:pt>
                <c:pt idx="33">
                  <c:v>35</c:v>
                </c:pt>
                <c:pt idx="34">
                  <c:v>37</c:v>
                </c:pt>
                <c:pt idx="35">
                  <c:v>42</c:v>
                </c:pt>
                <c:pt idx="36">
                  <c:v>44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52</c:v>
                </c:pt>
                <c:pt idx="42">
                  <c:v>53</c:v>
                </c:pt>
                <c:pt idx="43">
                  <c:v>54</c:v>
                </c:pt>
                <c:pt idx="44">
                  <c:v>56</c:v>
                </c:pt>
                <c:pt idx="45">
                  <c:v>57</c:v>
                </c:pt>
              </c:numCache>
            </c:numRef>
          </c:xVal>
          <c:yVal>
            <c:numRef>
              <c:f>Foglio2!$D$6:$D$51</c:f>
              <c:numCache>
                <c:formatCode>General</c:formatCode>
                <c:ptCount val="46"/>
                <c:pt idx="0">
                  <c:v>21.759200507614221</c:v>
                </c:pt>
                <c:pt idx="2">
                  <c:v>15.933248730964451</c:v>
                </c:pt>
                <c:pt idx="4">
                  <c:v>28.287047906091349</c:v>
                </c:pt>
                <c:pt idx="6">
                  <c:v>15.291349407783398</c:v>
                </c:pt>
                <c:pt idx="8">
                  <c:v>15.65894670050762</c:v>
                </c:pt>
                <c:pt idx="12">
                  <c:v>47.652707275803721</c:v>
                </c:pt>
                <c:pt idx="15">
                  <c:v>27.901332487309606</c:v>
                </c:pt>
                <c:pt idx="17">
                  <c:v>60.723350253807112</c:v>
                </c:pt>
                <c:pt idx="19">
                  <c:v>51.649746192893396</c:v>
                </c:pt>
                <c:pt idx="22">
                  <c:v>64.963515228426402</c:v>
                </c:pt>
                <c:pt idx="25">
                  <c:v>63.319796954314704</c:v>
                </c:pt>
                <c:pt idx="28">
                  <c:v>68.046795685279349</c:v>
                </c:pt>
                <c:pt idx="32">
                  <c:v>46.589467005076052</c:v>
                </c:pt>
                <c:pt idx="35">
                  <c:v>44.369923857867995</c:v>
                </c:pt>
                <c:pt idx="36">
                  <c:v>64.911167512690369</c:v>
                </c:pt>
                <c:pt idx="37">
                  <c:v>56.79378172588833</c:v>
                </c:pt>
                <c:pt idx="40">
                  <c:v>66.176237309644478</c:v>
                </c:pt>
                <c:pt idx="41">
                  <c:v>77.163441201353578</c:v>
                </c:pt>
                <c:pt idx="43">
                  <c:v>67.535532994923727</c:v>
                </c:pt>
                <c:pt idx="45">
                  <c:v>83.058375634517759</c:v>
                </c:pt>
              </c:numCache>
            </c:numRef>
          </c:yVal>
        </c:ser>
        <c:axId val="74555392"/>
        <c:axId val="74557312"/>
      </c:scatterChart>
      <c:valAx>
        <c:axId val="745553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 dirty="0"/>
                  <a:t>t</a:t>
                </a:r>
                <a:r>
                  <a:rPr lang="it-IT" sz="1400" dirty="0" smtClean="0"/>
                  <a:t>(d</a:t>
                </a:r>
                <a:r>
                  <a:rPr lang="it-IT" sz="14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9929363517060382"/>
              <c:y val="0.92109664062893271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74557312"/>
        <c:crosses val="autoZero"/>
        <c:crossBetween val="midCat"/>
      </c:valAx>
      <c:valAx>
        <c:axId val="7455731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 dirty="0" err="1"/>
                  <a:t>Removal</a:t>
                </a:r>
                <a:r>
                  <a:rPr lang="it-IT" sz="1400" dirty="0"/>
                  <a:t>  </a:t>
                </a:r>
                <a:r>
                  <a:rPr lang="it-IT" sz="1400" dirty="0" err="1"/>
                  <a:t>capacity</a:t>
                </a:r>
                <a:r>
                  <a:rPr lang="it-IT" sz="1400" baseline="0" dirty="0"/>
                  <a:t> </a:t>
                </a:r>
                <a:r>
                  <a:rPr lang="it-IT" sz="1400" dirty="0"/>
                  <a:t>(g S </a:t>
                </a:r>
                <a:r>
                  <a:rPr lang="it-IT" sz="1400" b="1" i="0" u="none" strike="noStrike" baseline="0" dirty="0"/>
                  <a:t>m</a:t>
                </a:r>
                <a:r>
                  <a:rPr lang="it-IT" sz="1400" b="1" i="0" u="none" strike="noStrike" baseline="30000" dirty="0"/>
                  <a:t>-3</a:t>
                </a:r>
                <a:r>
                  <a:rPr lang="it-IT" sz="1400" dirty="0"/>
                  <a:t> </a:t>
                </a:r>
                <a:r>
                  <a:rPr lang="it-IT" sz="1400" dirty="0" err="1"/>
                  <a:t>bed</a:t>
                </a:r>
                <a:r>
                  <a:rPr lang="it-IT" sz="1400" dirty="0"/>
                  <a:t> </a:t>
                </a:r>
                <a:r>
                  <a:rPr lang="it-IT" sz="1400" dirty="0" smtClean="0"/>
                  <a:t>h</a:t>
                </a:r>
                <a:r>
                  <a:rPr lang="it-IT" sz="1400" b="1" i="0" u="none" strike="noStrike" baseline="30000" dirty="0" smtClean="0"/>
                  <a:t>-1</a:t>
                </a:r>
                <a:r>
                  <a:rPr lang="it-IT" sz="1400" dirty="0" smtClean="0"/>
                  <a:t>) </a:t>
                </a:r>
                <a:endParaRPr lang="it-IT" sz="1400" dirty="0"/>
              </a:p>
            </c:rich>
          </c:tx>
          <c:layout>
            <c:manualLayout>
              <c:xMode val="edge"/>
              <c:yMode val="edge"/>
              <c:x val="2.2121635742102849E-2"/>
              <c:y val="5.0503013368476291E-2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74555392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18"/>
  <c:chart>
    <c:plotArea>
      <c:layout/>
      <c:lineChart>
        <c:grouping val="standard"/>
        <c:ser>
          <c:idx val="0"/>
          <c:order val="0"/>
          <c:tx>
            <c:strRef>
              <c:f>GC!$I$1</c:f>
              <c:strCache>
                <c:ptCount val="1"/>
                <c:pt idx="0">
                  <c:v>IN </c:v>
                </c:pt>
              </c:strCache>
            </c:strRef>
          </c:tx>
          <c:cat>
            <c:numRef>
              <c:f>GC!$E$3:$E$37</c:f>
              <c:numCache>
                <c:formatCode>0.0</c:formatCode>
                <c:ptCount val="35"/>
                <c:pt idx="0">
                  <c:v>0</c:v>
                </c:pt>
                <c:pt idx="1">
                  <c:v>0.30000000000000032</c:v>
                </c:pt>
                <c:pt idx="2">
                  <c:v>0.60000000000000064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  <c:pt idx="9">
                  <c:v>2.7</c:v>
                </c:pt>
                <c:pt idx="10">
                  <c:v>3</c:v>
                </c:pt>
                <c:pt idx="11">
                  <c:v>3.3</c:v>
                </c:pt>
                <c:pt idx="12">
                  <c:v>3.6</c:v>
                </c:pt>
                <c:pt idx="13">
                  <c:v>3.9</c:v>
                </c:pt>
                <c:pt idx="14">
                  <c:v>4.2</c:v>
                </c:pt>
                <c:pt idx="15">
                  <c:v>4.5</c:v>
                </c:pt>
                <c:pt idx="16">
                  <c:v>4.8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5.7</c:v>
                </c:pt>
                <c:pt idx="20">
                  <c:v>6</c:v>
                </c:pt>
                <c:pt idx="21">
                  <c:v>6.3</c:v>
                </c:pt>
                <c:pt idx="22">
                  <c:v>6.6</c:v>
                </c:pt>
                <c:pt idx="23">
                  <c:v>6.9</c:v>
                </c:pt>
                <c:pt idx="24">
                  <c:v>7.2</c:v>
                </c:pt>
                <c:pt idx="25">
                  <c:v>7.5</c:v>
                </c:pt>
                <c:pt idx="26">
                  <c:v>7.8</c:v>
                </c:pt>
                <c:pt idx="27">
                  <c:v>8.1</c:v>
                </c:pt>
                <c:pt idx="28">
                  <c:v>8.4</c:v>
                </c:pt>
                <c:pt idx="29">
                  <c:v>8.7000000000000011</c:v>
                </c:pt>
                <c:pt idx="30">
                  <c:v>9</c:v>
                </c:pt>
                <c:pt idx="31">
                  <c:v>9.3000000000000007</c:v>
                </c:pt>
                <c:pt idx="32">
                  <c:v>9.6</c:v>
                </c:pt>
                <c:pt idx="33">
                  <c:v>9.9</c:v>
                </c:pt>
                <c:pt idx="34">
                  <c:v>10.200000000000001</c:v>
                </c:pt>
              </c:numCache>
            </c:numRef>
          </c:cat>
          <c:val>
            <c:numRef>
              <c:f>GC!$I$2:$I$37</c:f>
              <c:numCache>
                <c:formatCode>General</c:formatCode>
                <c:ptCount val="36"/>
                <c:pt idx="1">
                  <c:v>6.6154825999999867</c:v>
                </c:pt>
                <c:pt idx="2">
                  <c:v>3.2997209999999995</c:v>
                </c:pt>
                <c:pt idx="3">
                  <c:v>2.6915542999999995</c:v>
                </c:pt>
                <c:pt idx="4">
                  <c:v>12.0663815</c:v>
                </c:pt>
                <c:pt idx="5">
                  <c:v>31.957100799999996</c:v>
                </c:pt>
                <c:pt idx="6">
                  <c:v>25.043796799999967</c:v>
                </c:pt>
                <c:pt idx="7">
                  <c:v>1.4584435999999998</c:v>
                </c:pt>
                <c:pt idx="8">
                  <c:v>4.6607394999999965</c:v>
                </c:pt>
                <c:pt idx="9">
                  <c:v>4.9324984000000081</c:v>
                </c:pt>
                <c:pt idx="10">
                  <c:v>3.9715496999999962</c:v>
                </c:pt>
                <c:pt idx="11">
                  <c:v>6.0008245999999916</c:v>
                </c:pt>
                <c:pt idx="12">
                  <c:v>4.4365185999999985</c:v>
                </c:pt>
                <c:pt idx="13">
                  <c:v>15.892134100000016</c:v>
                </c:pt>
                <c:pt idx="14">
                  <c:v>13.294057299999999</c:v>
                </c:pt>
                <c:pt idx="15">
                  <c:v>16.794939099999986</c:v>
                </c:pt>
                <c:pt idx="16">
                  <c:v>7.7891291000000091</c:v>
                </c:pt>
                <c:pt idx="17">
                  <c:v>11.023617400000001</c:v>
                </c:pt>
                <c:pt idx="18">
                  <c:v>3.4028867999999997</c:v>
                </c:pt>
                <c:pt idx="19">
                  <c:v>2.2072504999999998</c:v>
                </c:pt>
                <c:pt idx="20">
                  <c:v>3.8493547999999995</c:v>
                </c:pt>
                <c:pt idx="21">
                  <c:v>18.252715499999987</c:v>
                </c:pt>
                <c:pt idx="22">
                  <c:v>23.699638999999987</c:v>
                </c:pt>
                <c:pt idx="23">
                  <c:v>30.980361699999989</c:v>
                </c:pt>
                <c:pt idx="24">
                  <c:v>87.067681800000003</c:v>
                </c:pt>
                <c:pt idx="25">
                  <c:v>107.28949909999999</c:v>
                </c:pt>
                <c:pt idx="26">
                  <c:v>77.44095879999999</c:v>
                </c:pt>
                <c:pt idx="27">
                  <c:v>165.60130569999998</c:v>
                </c:pt>
                <c:pt idx="28">
                  <c:v>119.2470575000001</c:v>
                </c:pt>
                <c:pt idx="29">
                  <c:v>144.71280269999977</c:v>
                </c:pt>
                <c:pt idx="30">
                  <c:v>141.2318674</c:v>
                </c:pt>
                <c:pt idx="31">
                  <c:v>156.8553979000003</c:v>
                </c:pt>
                <c:pt idx="32">
                  <c:v>203.26599669999999</c:v>
                </c:pt>
                <c:pt idx="33">
                  <c:v>75.340863400000146</c:v>
                </c:pt>
                <c:pt idx="34">
                  <c:v>36.577446899999998</c:v>
                </c:pt>
                <c:pt idx="35">
                  <c:v>38.252174500000002</c:v>
                </c:pt>
              </c:numCache>
            </c:numRef>
          </c:val>
        </c:ser>
        <c:ser>
          <c:idx val="1"/>
          <c:order val="1"/>
          <c:tx>
            <c:strRef>
              <c:f>GC!$J$1</c:f>
              <c:strCache>
                <c:ptCount val="1"/>
                <c:pt idx="0">
                  <c:v>OUT</c:v>
                </c:pt>
              </c:strCache>
            </c:strRef>
          </c:tx>
          <c:cat>
            <c:numRef>
              <c:f>GC!$E$3:$E$37</c:f>
              <c:numCache>
                <c:formatCode>0.0</c:formatCode>
                <c:ptCount val="35"/>
                <c:pt idx="0">
                  <c:v>0</c:v>
                </c:pt>
                <c:pt idx="1">
                  <c:v>0.30000000000000032</c:v>
                </c:pt>
                <c:pt idx="2">
                  <c:v>0.60000000000000064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  <c:pt idx="9">
                  <c:v>2.7</c:v>
                </c:pt>
                <c:pt idx="10">
                  <c:v>3</c:v>
                </c:pt>
                <c:pt idx="11">
                  <c:v>3.3</c:v>
                </c:pt>
                <c:pt idx="12">
                  <c:v>3.6</c:v>
                </c:pt>
                <c:pt idx="13">
                  <c:v>3.9</c:v>
                </c:pt>
                <c:pt idx="14">
                  <c:v>4.2</c:v>
                </c:pt>
                <c:pt idx="15">
                  <c:v>4.5</c:v>
                </c:pt>
                <c:pt idx="16">
                  <c:v>4.8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5.7</c:v>
                </c:pt>
                <c:pt idx="20">
                  <c:v>6</c:v>
                </c:pt>
                <c:pt idx="21">
                  <c:v>6.3</c:v>
                </c:pt>
                <c:pt idx="22">
                  <c:v>6.6</c:v>
                </c:pt>
                <c:pt idx="23">
                  <c:v>6.9</c:v>
                </c:pt>
                <c:pt idx="24">
                  <c:v>7.2</c:v>
                </c:pt>
                <c:pt idx="25">
                  <c:v>7.5</c:v>
                </c:pt>
                <c:pt idx="26">
                  <c:v>7.8</c:v>
                </c:pt>
                <c:pt idx="27">
                  <c:v>8.1</c:v>
                </c:pt>
                <c:pt idx="28">
                  <c:v>8.4</c:v>
                </c:pt>
                <c:pt idx="29">
                  <c:v>8.7000000000000011</c:v>
                </c:pt>
                <c:pt idx="30">
                  <c:v>9</c:v>
                </c:pt>
                <c:pt idx="31">
                  <c:v>9.3000000000000007</c:v>
                </c:pt>
                <c:pt idx="32">
                  <c:v>9.6</c:v>
                </c:pt>
                <c:pt idx="33">
                  <c:v>9.9</c:v>
                </c:pt>
                <c:pt idx="34">
                  <c:v>10.200000000000001</c:v>
                </c:pt>
              </c:numCache>
            </c:numRef>
          </c:cat>
          <c:val>
            <c:numRef>
              <c:f>GC!$J$2:$J$37</c:f>
              <c:numCache>
                <c:formatCode>0.00000</c:formatCode>
                <c:ptCount val="36"/>
                <c:pt idx="1">
                  <c:v>5.6937874999999992E-2</c:v>
                </c:pt>
                <c:pt idx="2" formatCode="General">
                  <c:v>1.7030140999999999E-2</c:v>
                </c:pt>
                <c:pt idx="3" formatCode="General">
                  <c:v>0.17306611999999999</c:v>
                </c:pt>
                <c:pt idx="4" formatCode="General">
                  <c:v>0.7525974299999999</c:v>
                </c:pt>
                <c:pt idx="5" formatCode="General">
                  <c:v>0.90033079999999888</c:v>
                </c:pt>
                <c:pt idx="6" formatCode="General">
                  <c:v>0.16156942999999999</c:v>
                </c:pt>
                <c:pt idx="7" formatCode="General">
                  <c:v>4.9077563999999994E-3</c:v>
                </c:pt>
                <c:pt idx="8" formatCode="General">
                  <c:v>0.43049968000000038</c:v>
                </c:pt>
                <c:pt idx="9" formatCode="General">
                  <c:v>3.1146703000000001E-2</c:v>
                </c:pt>
                <c:pt idx="10" formatCode="General">
                  <c:v>1.3934749999999997E-2</c:v>
                </c:pt>
                <c:pt idx="11" formatCode="General">
                  <c:v>0.38670773000000008</c:v>
                </c:pt>
                <c:pt idx="12" formatCode="General">
                  <c:v>0.69016140999999998</c:v>
                </c:pt>
                <c:pt idx="13" formatCode="General">
                  <c:v>0.37822178000000051</c:v>
                </c:pt>
                <c:pt idx="14" formatCode="General">
                  <c:v>1.5094009999999998</c:v>
                </c:pt>
                <c:pt idx="15" formatCode="General">
                  <c:v>0.38588346000000101</c:v>
                </c:pt>
                <c:pt idx="16" formatCode="General">
                  <c:v>0.24945496000000025</c:v>
                </c:pt>
                <c:pt idx="17" formatCode="General">
                  <c:v>1.9628468000000027E-2</c:v>
                </c:pt>
                <c:pt idx="18" formatCode="General">
                  <c:v>6.0350881000000078E-2</c:v>
                </c:pt>
                <c:pt idx="19" formatCode="General">
                  <c:v>0.21097975999999999</c:v>
                </c:pt>
                <c:pt idx="20" formatCode="General">
                  <c:v>0.26301719000000001</c:v>
                </c:pt>
                <c:pt idx="21" formatCode="General">
                  <c:v>0.51165205000000002</c:v>
                </c:pt>
                <c:pt idx="22" formatCode="General">
                  <c:v>2.3009503999999987</c:v>
                </c:pt>
                <c:pt idx="23" formatCode="General">
                  <c:v>2.9384460999999962</c:v>
                </c:pt>
                <c:pt idx="24" formatCode="General">
                  <c:v>6.3784041999999985</c:v>
                </c:pt>
                <c:pt idx="25" formatCode="General">
                  <c:v>4.9263406999999999</c:v>
                </c:pt>
                <c:pt idx="26" formatCode="General">
                  <c:v>3.6324174999999967</c:v>
                </c:pt>
                <c:pt idx="27" formatCode="General">
                  <c:v>3.3860677999999997</c:v>
                </c:pt>
                <c:pt idx="28" formatCode="General">
                  <c:v>5.4514131999999993</c:v>
                </c:pt>
                <c:pt idx="29" formatCode="General">
                  <c:v>3.9175343000000002</c:v>
                </c:pt>
                <c:pt idx="30" formatCode="General">
                  <c:v>17.352551500000001</c:v>
                </c:pt>
                <c:pt idx="31" formatCode="General">
                  <c:v>4.4469157999999975</c:v>
                </c:pt>
                <c:pt idx="32" formatCode="General">
                  <c:v>2.5717084999999962</c:v>
                </c:pt>
                <c:pt idx="33" formatCode="General">
                  <c:v>1.9975689999999999</c:v>
                </c:pt>
                <c:pt idx="34" formatCode="General">
                  <c:v>0.67291289999999992</c:v>
                </c:pt>
                <c:pt idx="35" formatCode="General">
                  <c:v>1.7946707</c:v>
                </c:pt>
              </c:numCache>
            </c:numRef>
          </c:val>
        </c:ser>
        <c:marker val="1"/>
        <c:axId val="74591232"/>
        <c:axId val="74605696"/>
      </c:lineChart>
      <c:catAx>
        <c:axId val="745912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 dirty="0"/>
                  <a:t>t</a:t>
                </a:r>
                <a:r>
                  <a:rPr lang="it-IT" sz="1400" dirty="0" smtClean="0"/>
                  <a:t>(h</a:t>
                </a:r>
                <a:r>
                  <a:rPr lang="it-IT" sz="14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9179746281714787"/>
              <c:y val="0.79656921264896963"/>
            </c:manualLayout>
          </c:layout>
        </c:title>
        <c:numFmt formatCode="0" sourceLinked="0"/>
        <c:maj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74605696"/>
        <c:crosses val="autoZero"/>
        <c:auto val="1"/>
        <c:lblAlgn val="ctr"/>
        <c:lblOffset val="100"/>
        <c:tickLblSkip val="4"/>
        <c:tickMarkSkip val="3"/>
      </c:catAx>
      <c:valAx>
        <c:axId val="7460569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 dirty="0" err="1"/>
                  <a:t>Concentration</a:t>
                </a:r>
                <a:r>
                  <a:rPr lang="it-IT" sz="1400" dirty="0"/>
                  <a:t> (</a:t>
                </a:r>
                <a:r>
                  <a:rPr lang="it-IT" sz="1400" dirty="0" smtClean="0"/>
                  <a:t>g  </a:t>
                </a:r>
                <a:r>
                  <a:rPr lang="it-IT" sz="1400" dirty="0"/>
                  <a:t>S </a:t>
                </a:r>
                <a:r>
                  <a:rPr lang="it-IT" sz="1400" dirty="0" smtClean="0"/>
                  <a:t>m</a:t>
                </a:r>
                <a:r>
                  <a:rPr lang="it-IT" sz="1400" b="1" i="0" u="none" strike="noStrike" baseline="30000" dirty="0" smtClean="0"/>
                  <a:t>-3</a:t>
                </a:r>
                <a:r>
                  <a:rPr lang="it-IT" sz="1400" dirty="0" smtClean="0"/>
                  <a:t>) </a:t>
                </a:r>
                <a:endParaRPr lang="it-IT" sz="14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74591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257612137920136"/>
          <c:y val="4.780004081934984E-2"/>
          <c:w val="8.7456626170702295E-2"/>
          <c:h val="0.20607173272964685"/>
        </c:manualLayout>
      </c:layout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2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45A83-F64E-48CE-9941-4046CDF32A7D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EF9A8-658C-4318-98AF-F0176CBA3BA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A8F99-1B00-44C5-83FA-662293A84EC3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EE365-9232-4A0E-9858-B61C417ADA6A}" type="datetimeFigureOut">
              <a:rPr lang="it-IT" smtClean="0"/>
              <a:pPr/>
              <a:t>29/06/2015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28DDA-1C48-4D14-A265-D1C3FE5FE3A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1.png"/><Relationship Id="rId7" Type="http://schemas.openxmlformats.org/officeDocument/2006/relationships/image" Target="../media/image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mailto:francesco.spennati@dicea.unifi.it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ecilia@dicea.unifi.it" TargetMode="External"/><Relationship Id="rId5" Type="http://schemas.openxmlformats.org/officeDocument/2006/relationships/hyperlink" Target="mailto:gualtiero.mori@cuoiodepur.it" TargetMode="External"/><Relationship Id="rId4" Type="http://schemas.openxmlformats.org/officeDocument/2006/relationships/hyperlink" Target="http://www.biosurproject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8" descr="logo Biosur30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2170113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0"/>
            <a:ext cx="2117726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5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928688" y="928688"/>
            <a:ext cx="8215312" cy="1587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" name="Immagine 18" descr="logo Biosur30%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2170113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1 8"/>
          <p:cNvCxnSpPr/>
          <p:nvPr/>
        </p:nvCxnSpPr>
        <p:spPr>
          <a:xfrm rot="5400000">
            <a:off x="6178550" y="2822575"/>
            <a:ext cx="564515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6320631" y="2607469"/>
            <a:ext cx="5216525" cy="1588"/>
          </a:xfrm>
          <a:prstGeom prst="line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Immagine 10" descr="cuoiodepu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6215082"/>
            <a:ext cx="1979613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1 11"/>
          <p:cNvCxnSpPr/>
          <p:nvPr/>
        </p:nvCxnSpPr>
        <p:spPr>
          <a:xfrm>
            <a:off x="571500" y="6129338"/>
            <a:ext cx="8143875" cy="1587"/>
          </a:xfrm>
          <a:prstGeom prst="line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l_fi" descr="lif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91250"/>
            <a:ext cx="90963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215206" y="5500702"/>
            <a:ext cx="307180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it-IT" sz="2000" dirty="0" smtClean="0"/>
          </a:p>
          <a:p>
            <a:endParaRPr lang="it-IT" sz="20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«Museo del Cuoio» </a:t>
            </a:r>
          </a:p>
          <a:p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Santa Croce sull’Arno</a:t>
            </a:r>
          </a:p>
          <a:p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18 /06/15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85786" y="357166"/>
            <a:ext cx="7848600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sz="24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Rotating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bioreactors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for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sustainable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hydrogen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sulphide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removal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(LIFE + ENV/IT/075-BIOSUR )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it-IT" sz="24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sz="2400" b="1" i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sz="2400" b="1" i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sz="2400" b="1" i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sz="2400" b="1" i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sz="2000" i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2000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Speaker: Ing. Spennati Francesco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sz="2000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Università di </a:t>
            </a:r>
            <a:r>
              <a:rPr lang="it-IT" sz="20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</a:t>
            </a:r>
            <a:r>
              <a:rPr lang="it-IT" sz="2000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irenze</a:t>
            </a:r>
            <a:endParaRPr lang="it-IT" sz="20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6" name="Immagine 13" descr="nuovo logo DICEA UNIFI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6192838"/>
            <a:ext cx="120173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357158" y="3000372"/>
            <a:ext cx="878684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dirty="0" smtClean="0"/>
              <a:t>Reattori innovativi per l'applicazione di processi biologici al trattamento di flussi gassosi </a:t>
            </a: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040" descr="Stemma_uni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6168958"/>
            <a:ext cx="674687" cy="68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08" y="6288111"/>
            <a:ext cx="1538288" cy="498475"/>
          </a:xfrm>
          <a:prstGeom prst="rect">
            <a:avLst/>
          </a:prstGeom>
          <a:noFill/>
        </p:spPr>
      </p:pic>
      <p:sp>
        <p:nvSpPr>
          <p:cNvPr id="20" name="Rettangolo 19"/>
          <p:cNvSpPr/>
          <p:nvPr/>
        </p:nvSpPr>
        <p:spPr>
          <a:xfrm>
            <a:off x="1714480" y="3714752"/>
            <a:ext cx="6121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 smtClean="0"/>
              <a:t> </a:t>
            </a:r>
            <a:r>
              <a:rPr lang="it-IT" sz="2400" b="1" dirty="0" smtClean="0"/>
              <a:t>Evento finale progetto</a:t>
            </a:r>
          </a:p>
          <a:p>
            <a:pPr algn="ctr"/>
            <a:r>
              <a:rPr lang="it-IT" sz="2400" b="1" dirty="0" err="1" smtClean="0"/>
              <a:t>M.E.TA.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Matter</a:t>
            </a:r>
            <a:r>
              <a:rPr lang="it-IT" sz="2400" b="1" dirty="0" smtClean="0"/>
              <a:t> and Energy </a:t>
            </a:r>
            <a:r>
              <a:rPr lang="it-IT" sz="2400" b="1" dirty="0" err="1" smtClean="0"/>
              <a:t>from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TAnnery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sludges</a:t>
            </a:r>
            <a:endParaRPr lang="it-IT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Visualizzazione di prototipo ester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7572428" cy="6434803"/>
          </a:xfrm>
          <a:prstGeom prst="rect">
            <a:avLst/>
          </a:prstGeom>
          <a:gradFill flip="none" rotWithShape="1">
            <a:gsLst>
              <a:gs pos="48000">
                <a:schemeClr val="accent1">
                  <a:tint val="66000"/>
                  <a:satMod val="160000"/>
                  <a:alpha val="5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3100" dirty="0" smtClean="0"/>
              <a:t>Principio di funzionamento del prototipo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5" name="Immagine 5" descr="logo Biosu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5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ccia a destra 8"/>
          <p:cNvSpPr/>
          <p:nvPr/>
        </p:nvSpPr>
        <p:spPr>
          <a:xfrm rot="19811131">
            <a:off x="1200536" y="4576900"/>
            <a:ext cx="950714" cy="484632"/>
          </a:xfrm>
          <a:prstGeom prst="rightArrow">
            <a:avLst/>
          </a:prstGeom>
          <a:gradFill flip="none" rotWithShape="1">
            <a:gsLst>
              <a:gs pos="89000">
                <a:schemeClr val="accent5">
                  <a:lumMod val="20000"/>
                  <a:lumOff val="8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2700000" scaled="1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4929198"/>
            <a:ext cx="1301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Aria</a:t>
            </a:r>
          </a:p>
          <a:p>
            <a:pPr algn="ctr"/>
            <a:r>
              <a:rPr lang="it-IT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contaminata</a:t>
            </a:r>
            <a:endParaRPr lang="it-IT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857628"/>
            <a:ext cx="1662033" cy="2397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" name="Freccia a destra 20"/>
          <p:cNvSpPr/>
          <p:nvPr/>
        </p:nvSpPr>
        <p:spPr>
          <a:xfrm rot="19811131">
            <a:off x="6058319" y="1847321"/>
            <a:ext cx="950714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Freccia a inversione 23"/>
          <p:cNvSpPr/>
          <p:nvPr/>
        </p:nvSpPr>
        <p:spPr>
          <a:xfrm rot="9052135" flipH="1">
            <a:off x="2732369" y="3420785"/>
            <a:ext cx="3684815" cy="1175235"/>
          </a:xfrm>
          <a:prstGeom prst="uturnArrow">
            <a:avLst>
              <a:gd name="adj1" fmla="val 8257"/>
              <a:gd name="adj2" fmla="val 11653"/>
              <a:gd name="adj3" fmla="val 14719"/>
              <a:gd name="adj4" fmla="val 43750"/>
              <a:gd name="adj5" fmla="val 75000"/>
            </a:avLst>
          </a:prstGeom>
          <a:gradFill flip="none" rotWithShape="1">
            <a:gsLst>
              <a:gs pos="36000">
                <a:srgbClr val="92D050"/>
              </a:gs>
              <a:gs pos="4400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5" name="Freccia a inversione 24"/>
          <p:cNvSpPr/>
          <p:nvPr/>
        </p:nvSpPr>
        <p:spPr>
          <a:xfrm rot="9052135" flipH="1">
            <a:off x="2571207" y="3204123"/>
            <a:ext cx="3684815" cy="1142147"/>
          </a:xfrm>
          <a:prstGeom prst="uturnArrow">
            <a:avLst>
              <a:gd name="adj1" fmla="val 8257"/>
              <a:gd name="adj2" fmla="val 11653"/>
              <a:gd name="adj3" fmla="val 14719"/>
              <a:gd name="adj4" fmla="val 43750"/>
              <a:gd name="adj5" fmla="val 75000"/>
            </a:avLst>
          </a:prstGeom>
          <a:gradFill flip="none" rotWithShape="1">
            <a:gsLst>
              <a:gs pos="36000">
                <a:srgbClr val="92D050"/>
              </a:gs>
              <a:gs pos="4400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6" name="Freccia a inversione 25"/>
          <p:cNvSpPr/>
          <p:nvPr/>
        </p:nvSpPr>
        <p:spPr>
          <a:xfrm rot="9052135" flipH="1">
            <a:off x="2523274" y="3331472"/>
            <a:ext cx="3684815" cy="774101"/>
          </a:xfrm>
          <a:prstGeom prst="uturnArrow">
            <a:avLst>
              <a:gd name="adj1" fmla="val 15284"/>
              <a:gd name="adj2" fmla="val 19822"/>
              <a:gd name="adj3" fmla="val 11605"/>
              <a:gd name="adj4" fmla="val 43750"/>
              <a:gd name="adj5" fmla="val 89916"/>
            </a:avLst>
          </a:prstGeom>
          <a:gradFill flip="none" rotWithShape="1">
            <a:gsLst>
              <a:gs pos="36000">
                <a:srgbClr val="92D050"/>
              </a:gs>
              <a:gs pos="4400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" name="Freccia a destra 19"/>
          <p:cNvSpPr/>
          <p:nvPr/>
        </p:nvSpPr>
        <p:spPr>
          <a:xfrm rot="19926846">
            <a:off x="2090371" y="3252232"/>
            <a:ext cx="4123903" cy="238964"/>
          </a:xfrm>
          <a:prstGeom prst="rightArrow">
            <a:avLst/>
          </a:prstGeom>
          <a:gradFill flip="none" rotWithShape="1">
            <a:gsLst>
              <a:gs pos="36000">
                <a:srgbClr val="92D050"/>
              </a:gs>
              <a:gs pos="4400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2" name="Freccia a inversione 21"/>
          <p:cNvSpPr/>
          <p:nvPr/>
        </p:nvSpPr>
        <p:spPr>
          <a:xfrm rot="9052135" flipH="1">
            <a:off x="2430604" y="3392797"/>
            <a:ext cx="3684815" cy="377631"/>
          </a:xfrm>
          <a:prstGeom prst="uturnArrow">
            <a:avLst>
              <a:gd name="adj1" fmla="val 27220"/>
              <a:gd name="adj2" fmla="val 19822"/>
              <a:gd name="adj3" fmla="val 11605"/>
              <a:gd name="adj4" fmla="val 43750"/>
              <a:gd name="adj5" fmla="val 89916"/>
            </a:avLst>
          </a:prstGeom>
          <a:gradFill flip="none" rotWithShape="1">
            <a:gsLst>
              <a:gs pos="36000">
                <a:srgbClr val="92D050"/>
              </a:gs>
              <a:gs pos="4400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5786446" y="4357694"/>
            <a:ext cx="2000264" cy="10772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it-IT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it-IT" sz="1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it-IT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it-IT" sz="1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" name="Freccia a destra 29"/>
          <p:cNvSpPr/>
          <p:nvPr/>
        </p:nvSpPr>
        <p:spPr>
          <a:xfrm>
            <a:off x="5143504" y="4357694"/>
            <a:ext cx="3552399" cy="1000132"/>
          </a:xfrm>
          <a:prstGeom prst="rightArrow">
            <a:avLst/>
          </a:prstGeom>
          <a:gradFill flip="none" rotWithShape="1">
            <a:gsLst>
              <a:gs pos="36000">
                <a:srgbClr val="92D050"/>
              </a:gs>
              <a:gs pos="4400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S  O</a:t>
            </a:r>
            <a:r>
              <a:rPr lang="it-IT" baseline="-25000" dirty="0" smtClean="0"/>
              <a:t>2</a:t>
            </a:r>
            <a:r>
              <a:rPr lang="it-IT" dirty="0" smtClean="0"/>
              <a:t>                               </a:t>
            </a:r>
            <a:r>
              <a:rPr lang="it-IT" dirty="0" err="1" smtClean="0"/>
              <a:t>H+</a:t>
            </a:r>
            <a:r>
              <a:rPr lang="it-IT" dirty="0" smtClean="0"/>
              <a:t> SO</a:t>
            </a:r>
            <a:r>
              <a:rPr lang="it-IT" baseline="-25000" dirty="0" smtClean="0"/>
              <a:t>4 </a:t>
            </a:r>
            <a:r>
              <a:rPr lang="it-IT" dirty="0" err="1" smtClean="0"/>
              <a:t>--</a:t>
            </a:r>
            <a:r>
              <a:rPr lang="it-IT" dirty="0" smtClean="0"/>
              <a:t>     </a:t>
            </a:r>
            <a:endParaRPr lang="it-IT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1506" name="Picture 2" descr="C:\Users\Famiglia\Dropbox\borsa di studio biosur\Elaborazione\ristart up\materiale unipi claudia vannini\foto batteri\BacilliGramNeg.t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30842" y="2285992"/>
            <a:ext cx="2813157" cy="1882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4" name="Connettore 1 33"/>
          <p:cNvCxnSpPr>
            <a:endCxn id="21506" idx="2"/>
          </p:cNvCxnSpPr>
          <p:nvPr/>
        </p:nvCxnSpPr>
        <p:spPr>
          <a:xfrm rot="16200000" flipV="1">
            <a:off x="5791557" y="3766777"/>
            <a:ext cx="1630268" cy="5516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ttore 1 35"/>
          <p:cNvCxnSpPr>
            <a:endCxn id="21506" idx="5"/>
          </p:cNvCxnSpPr>
          <p:nvPr/>
        </p:nvCxnSpPr>
        <p:spPr>
          <a:xfrm flipV="1">
            <a:off x="6882540" y="3893232"/>
            <a:ext cx="1849481" cy="9645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Immagine 27" descr="DIRTY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2071678"/>
            <a:ext cx="3286148" cy="4915980"/>
          </a:xfrm>
          <a:prstGeom prst="rect">
            <a:avLst/>
          </a:prstGeom>
        </p:spPr>
      </p:pic>
      <p:pic>
        <p:nvPicPr>
          <p:cNvPr id="32" name="Immagine 31" descr="DIRTY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14612" y="2134668"/>
            <a:ext cx="3643338" cy="4723332"/>
          </a:xfrm>
          <a:prstGeom prst="rect">
            <a:avLst/>
          </a:prstGeom>
        </p:spPr>
      </p:pic>
      <p:sp>
        <p:nvSpPr>
          <p:cNvPr id="33" name="Parallelogramma 32"/>
          <p:cNvSpPr/>
          <p:nvPr/>
        </p:nvSpPr>
        <p:spPr>
          <a:xfrm>
            <a:off x="6286512" y="6858000"/>
            <a:ext cx="357190" cy="500090"/>
          </a:xfrm>
          <a:prstGeom prst="parallelogram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Immagine 34" descr="DIRTY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14612" y="2143140"/>
            <a:ext cx="3643338" cy="4714884"/>
          </a:xfrm>
          <a:prstGeom prst="rect">
            <a:avLst/>
          </a:prstGeom>
        </p:spPr>
      </p:pic>
      <p:pic>
        <p:nvPicPr>
          <p:cNvPr id="37" name="Immagine 36" descr="DIRTY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14612" y="2143140"/>
            <a:ext cx="3643338" cy="4786322"/>
          </a:xfrm>
          <a:prstGeom prst="rect">
            <a:avLst/>
          </a:prstGeom>
        </p:spPr>
      </p:pic>
      <p:pic>
        <p:nvPicPr>
          <p:cNvPr id="38" name="Immagine 37" descr="DIRTY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14612" y="2143116"/>
            <a:ext cx="3643338" cy="4714884"/>
          </a:xfrm>
          <a:prstGeom prst="rect">
            <a:avLst/>
          </a:prstGeom>
        </p:spPr>
      </p:pic>
      <p:pic>
        <p:nvPicPr>
          <p:cNvPr id="29" name="Immagine 28" descr="WATE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71868" y="5286388"/>
            <a:ext cx="2740002" cy="1571612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-214346" y="1000108"/>
            <a:ext cx="9358346" cy="175736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it-IT" sz="2000" dirty="0" smtClean="0"/>
              <a:t>     La biomassa è </a:t>
            </a:r>
            <a:r>
              <a:rPr lang="it-IT" sz="2000" dirty="0" err="1" smtClean="0"/>
              <a:t>adesa</a:t>
            </a:r>
            <a:r>
              <a:rPr lang="it-IT" sz="2000" dirty="0" smtClean="0"/>
              <a:t> su dischi rotanti riempiti di poliuretano espanso parzialmente immersi in acqua. La rotazione dei dischi e, all’occorrenza, l’utilizzo di sistemi di lavaggio, applica sul </a:t>
            </a:r>
            <a:r>
              <a:rPr lang="it-IT" sz="2000" dirty="0" err="1" smtClean="0"/>
              <a:t>biofilm</a:t>
            </a:r>
            <a:r>
              <a:rPr lang="it-IT" sz="2000" dirty="0" smtClean="0"/>
              <a:t> di sforzi di taglio in grado di rimuovere la biomassa in eccesso e controllare le perdite di carico minimizzando i costi.</a:t>
            </a:r>
            <a:endParaRPr lang="it-IT" sz="2000" dirty="0"/>
          </a:p>
        </p:txBody>
      </p:sp>
      <p:sp>
        <p:nvSpPr>
          <p:cNvPr id="15" name="Freccia circolare a sinistra 14"/>
          <p:cNvSpPr/>
          <p:nvPr/>
        </p:nvSpPr>
        <p:spPr>
          <a:xfrm>
            <a:off x="5643570" y="2500306"/>
            <a:ext cx="1714512" cy="392909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circolare a sinistra 16"/>
          <p:cNvSpPr/>
          <p:nvPr/>
        </p:nvSpPr>
        <p:spPr>
          <a:xfrm rot="10800000">
            <a:off x="1857356" y="2214554"/>
            <a:ext cx="1714512" cy="392909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0601E-6 L 0.25313 -0.0797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-4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0" grpId="0" animBg="1"/>
      <p:bldP spid="20" grpId="1" animBg="1"/>
      <p:bldP spid="22" grpId="0" animBg="1"/>
      <p:bldP spid="22" grpId="1" animBg="1"/>
      <p:bldP spid="27" grpId="0" animBg="1"/>
      <p:bldP spid="27" grpId="1" animBg="1"/>
      <p:bldP spid="30" grpId="0" animBg="1"/>
      <p:bldP spid="30" grpId="1" animBg="1"/>
      <p:bldP spid="16" grpId="0" build="p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isualizzazione di disc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54" y="2000240"/>
            <a:ext cx="7239000" cy="4857751"/>
          </a:xfrm>
          <a:prstGeom prst="rect">
            <a:avLst/>
          </a:prstGeom>
          <a:noFill/>
        </p:spPr>
      </p:pic>
      <p:pic>
        <p:nvPicPr>
          <p:cNvPr id="6" name="Immagine 18" descr="logo Biosur30%.jpg"/>
          <p:cNvPicPr>
            <a:picLocks noChangeAspect="1"/>
          </p:cNvPicPr>
          <p:nvPr/>
        </p:nvPicPr>
        <p:blipFill>
          <a:blip r:embed="rId3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5" descr="logo Biosu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1 7"/>
          <p:cNvCxnSpPr/>
          <p:nvPr/>
        </p:nvCxnSpPr>
        <p:spPr>
          <a:xfrm>
            <a:off x="32" y="857232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igura a mano libera 12"/>
          <p:cNvSpPr/>
          <p:nvPr/>
        </p:nvSpPr>
        <p:spPr>
          <a:xfrm rot="19799557">
            <a:off x="1257342" y="5175110"/>
            <a:ext cx="4602477" cy="309356"/>
          </a:xfrm>
          <a:custGeom>
            <a:avLst/>
            <a:gdLst>
              <a:gd name="connsiteX0" fmla="*/ 0 w 1"/>
              <a:gd name="connsiteY0" fmla="*/ 0 h 1"/>
              <a:gd name="connsiteX1" fmla="*/ 1 w 1"/>
              <a:gd name="connsiteY1" fmla="*/ 0 h 1"/>
              <a:gd name="connsiteX2" fmla="*/ 1 w 1"/>
              <a:gd name="connsiteY2" fmla="*/ 1 h 1"/>
              <a:gd name="connsiteX3" fmla="*/ 0 w 1"/>
              <a:gd name="connsiteY3" fmla="*/ 1 h 1"/>
              <a:gd name="connsiteX4" fmla="*/ 0 w 1"/>
              <a:gd name="connsiteY4" fmla="*/ 0 h 1"/>
              <a:gd name="connsiteX0" fmla="*/ 0 w 1"/>
              <a:gd name="connsiteY0" fmla="*/ 0 h 1"/>
              <a:gd name="connsiteX1" fmla="*/ 1 w 1"/>
              <a:gd name="connsiteY1" fmla="*/ 0 h 1"/>
              <a:gd name="connsiteX2" fmla="*/ 1 w 1"/>
              <a:gd name="connsiteY2" fmla="*/ 1 h 1"/>
              <a:gd name="connsiteX3" fmla="*/ 0 w 1"/>
              <a:gd name="connsiteY3" fmla="*/ 1 h 1"/>
              <a:gd name="connsiteX4" fmla="*/ 0 w 1"/>
              <a:gd name="connsiteY4" fmla="*/ 0 h 1"/>
              <a:gd name="connsiteX0" fmla="*/ 0 w 1"/>
              <a:gd name="connsiteY0" fmla="*/ 0 h 1"/>
              <a:gd name="connsiteX1" fmla="*/ 1 w 1"/>
              <a:gd name="connsiteY1" fmla="*/ 0 h 1"/>
              <a:gd name="connsiteX2" fmla="*/ 1 w 1"/>
              <a:gd name="connsiteY2" fmla="*/ 1 h 1"/>
              <a:gd name="connsiteX3" fmla="*/ 0 w 1"/>
              <a:gd name="connsiteY3" fmla="*/ 1 h 1"/>
              <a:gd name="connsiteX4" fmla="*/ 0 w 1"/>
              <a:gd name="connsiteY4" fmla="*/ 0 h 1"/>
              <a:gd name="connsiteX0" fmla="*/ 0 w 1"/>
              <a:gd name="connsiteY0" fmla="*/ 0 h 1"/>
              <a:gd name="connsiteX1" fmla="*/ 1 w 1"/>
              <a:gd name="connsiteY1" fmla="*/ 0 h 1"/>
              <a:gd name="connsiteX2" fmla="*/ 1 w 1"/>
              <a:gd name="connsiteY2" fmla="*/ 1 h 1"/>
              <a:gd name="connsiteX3" fmla="*/ 0 w 1"/>
              <a:gd name="connsiteY3" fmla="*/ 1 h 1"/>
              <a:gd name="connsiteX4" fmla="*/ 0 w 1"/>
              <a:gd name="connsiteY4" fmla="*/ 0 h 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" h="1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orta 9"/>
          <p:cNvSpPr/>
          <p:nvPr/>
        </p:nvSpPr>
        <p:spPr>
          <a:xfrm rot="18784345">
            <a:off x="546928" y="5074241"/>
            <a:ext cx="1137679" cy="1795836"/>
          </a:xfrm>
          <a:prstGeom prst="pie">
            <a:avLst>
              <a:gd name="adj1" fmla="val 3482047"/>
              <a:gd name="adj2" fmla="val 1412367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Elaborazione 13"/>
          <p:cNvSpPr/>
          <p:nvPr/>
        </p:nvSpPr>
        <p:spPr>
          <a:xfrm rot="1563455">
            <a:off x="5449832" y="4102790"/>
            <a:ext cx="193943" cy="4639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0" y="2000240"/>
            <a:ext cx="27146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Ricircolo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5715008" y="6072206"/>
            <a:ext cx="27146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scarico</a:t>
            </a:r>
          </a:p>
        </p:txBody>
      </p:sp>
      <p:sp>
        <p:nvSpPr>
          <p:cNvPr id="17" name="Freccia a inversione 16"/>
          <p:cNvSpPr/>
          <p:nvPr/>
        </p:nvSpPr>
        <p:spPr>
          <a:xfrm rot="9041255" flipH="1">
            <a:off x="2763497" y="4697938"/>
            <a:ext cx="4519480" cy="506289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5547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a inversione 17"/>
          <p:cNvSpPr/>
          <p:nvPr/>
        </p:nvSpPr>
        <p:spPr>
          <a:xfrm rot="9041255" flipH="1">
            <a:off x="3763089" y="4477364"/>
            <a:ext cx="3412016" cy="506289"/>
          </a:xfrm>
          <a:prstGeom prst="uturnArrow">
            <a:avLst>
              <a:gd name="adj1" fmla="val 25000"/>
              <a:gd name="adj2" fmla="val 25000"/>
              <a:gd name="adj3" fmla="val 35031"/>
              <a:gd name="adj4" fmla="val 43750"/>
              <a:gd name="adj5" fmla="val 75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Freccia a inversione 25"/>
          <p:cNvSpPr/>
          <p:nvPr/>
        </p:nvSpPr>
        <p:spPr>
          <a:xfrm rot="9041255" flipH="1">
            <a:off x="4681693" y="4180625"/>
            <a:ext cx="2453718" cy="506289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a inversione 19"/>
          <p:cNvSpPr/>
          <p:nvPr/>
        </p:nvSpPr>
        <p:spPr>
          <a:xfrm rot="9041255" flipH="1">
            <a:off x="1857285" y="4967758"/>
            <a:ext cx="5480930" cy="557738"/>
          </a:xfrm>
          <a:prstGeom prst="uturnArrow">
            <a:avLst>
              <a:gd name="adj1" fmla="val 42257"/>
              <a:gd name="adj2" fmla="val 25000"/>
              <a:gd name="adj3" fmla="val 34393"/>
              <a:gd name="adj4" fmla="val 50000"/>
              <a:gd name="adj5" fmla="val 75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Freccia a inversione 26"/>
          <p:cNvSpPr/>
          <p:nvPr/>
        </p:nvSpPr>
        <p:spPr>
          <a:xfrm rot="19809687" flipH="1">
            <a:off x="204642" y="2183645"/>
            <a:ext cx="5480930" cy="560122"/>
          </a:xfrm>
          <a:prstGeom prst="uturnArrow">
            <a:avLst>
              <a:gd name="adj1" fmla="val 42257"/>
              <a:gd name="adj2" fmla="val 25000"/>
              <a:gd name="adj3" fmla="val 34393"/>
              <a:gd name="adj4" fmla="val 50000"/>
              <a:gd name="adj5" fmla="val 75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Freccia a destra 28"/>
          <p:cNvSpPr/>
          <p:nvPr/>
        </p:nvSpPr>
        <p:spPr>
          <a:xfrm rot="3516765" flipH="1">
            <a:off x="4759651" y="1683021"/>
            <a:ext cx="1825335" cy="50006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a destra 29"/>
          <p:cNvSpPr/>
          <p:nvPr/>
        </p:nvSpPr>
        <p:spPr>
          <a:xfrm flipH="1">
            <a:off x="7597405" y="2500306"/>
            <a:ext cx="1260875" cy="500066"/>
          </a:xfrm>
          <a:prstGeom prst="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31" name="Freccia a destra 30"/>
          <p:cNvSpPr/>
          <p:nvPr/>
        </p:nvSpPr>
        <p:spPr>
          <a:xfrm flipH="1">
            <a:off x="7572396" y="3857628"/>
            <a:ext cx="1260875" cy="50006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/>
          <p:cNvSpPr/>
          <p:nvPr/>
        </p:nvSpPr>
        <p:spPr>
          <a:xfrm rot="5400000">
            <a:off x="6107917" y="4822041"/>
            <a:ext cx="2143140" cy="50006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Disco magnetico 18"/>
          <p:cNvSpPr/>
          <p:nvPr/>
        </p:nvSpPr>
        <p:spPr>
          <a:xfrm>
            <a:off x="5857852" y="2428868"/>
            <a:ext cx="1714512" cy="178595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6858016" y="1925413"/>
            <a:ext cx="27146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Nutrienti</a:t>
            </a:r>
            <a:endParaRPr lang="it-IT" sz="3600" b="1" cap="none" spc="0" dirty="0" smtClean="0">
              <a:ln w="12700">
                <a:solidFill>
                  <a:srgbClr val="7030A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7072330" y="2786058"/>
            <a:ext cx="27146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Acqua</a:t>
            </a:r>
          </a:p>
          <a:p>
            <a:pPr algn="ctr"/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make</a:t>
            </a: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up</a:t>
            </a:r>
            <a:endParaRPr lang="it-IT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Freccia a destra 35"/>
          <p:cNvSpPr/>
          <p:nvPr/>
        </p:nvSpPr>
        <p:spPr>
          <a:xfrm rot="14322564" flipH="1">
            <a:off x="542128" y="3641086"/>
            <a:ext cx="428628" cy="50006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/>
          <p:cNvSpPr/>
          <p:nvPr/>
        </p:nvSpPr>
        <p:spPr>
          <a:xfrm rot="14322564" flipH="1">
            <a:off x="2182331" y="2706152"/>
            <a:ext cx="428628" cy="50006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destra 37"/>
          <p:cNvSpPr/>
          <p:nvPr/>
        </p:nvSpPr>
        <p:spPr>
          <a:xfrm rot="14322564" flipH="1">
            <a:off x="1396512" y="3134780"/>
            <a:ext cx="428628" cy="50006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/>
          <p:cNvSpPr/>
          <p:nvPr/>
        </p:nvSpPr>
        <p:spPr>
          <a:xfrm rot="14322564" flipH="1">
            <a:off x="3111025" y="2134647"/>
            <a:ext cx="428628" cy="50006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5357818" y="3071810"/>
            <a:ext cx="27146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serbatoio</a:t>
            </a:r>
            <a:endParaRPr lang="it-IT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Goccia 41"/>
          <p:cNvSpPr/>
          <p:nvPr/>
        </p:nvSpPr>
        <p:spPr>
          <a:xfrm rot="20716331">
            <a:off x="253277" y="4326451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Goccia 42"/>
          <p:cNvSpPr/>
          <p:nvPr/>
        </p:nvSpPr>
        <p:spPr>
          <a:xfrm rot="17610510">
            <a:off x="839112" y="4417366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Goccia 43"/>
          <p:cNvSpPr/>
          <p:nvPr/>
        </p:nvSpPr>
        <p:spPr>
          <a:xfrm rot="14937879">
            <a:off x="1303593" y="4091462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Goccia 44"/>
          <p:cNvSpPr/>
          <p:nvPr/>
        </p:nvSpPr>
        <p:spPr>
          <a:xfrm rot="20716331">
            <a:off x="1213219" y="3862437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Goccia 45"/>
          <p:cNvSpPr/>
          <p:nvPr/>
        </p:nvSpPr>
        <p:spPr>
          <a:xfrm rot="17610510">
            <a:off x="1799054" y="3953352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Goccia 46"/>
          <p:cNvSpPr/>
          <p:nvPr/>
        </p:nvSpPr>
        <p:spPr>
          <a:xfrm rot="14937879">
            <a:off x="2263535" y="3627448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Goccia 47"/>
          <p:cNvSpPr/>
          <p:nvPr/>
        </p:nvSpPr>
        <p:spPr>
          <a:xfrm rot="20716331">
            <a:off x="1856162" y="3362371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Goccia 48"/>
          <p:cNvSpPr/>
          <p:nvPr/>
        </p:nvSpPr>
        <p:spPr>
          <a:xfrm rot="17610510">
            <a:off x="2441997" y="3453286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Goccia 49"/>
          <p:cNvSpPr/>
          <p:nvPr/>
        </p:nvSpPr>
        <p:spPr>
          <a:xfrm rot="14937879">
            <a:off x="2906478" y="3127382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Goccia 50"/>
          <p:cNvSpPr/>
          <p:nvPr/>
        </p:nvSpPr>
        <p:spPr>
          <a:xfrm rot="20716331">
            <a:off x="2896483" y="2754815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Goccia 51"/>
          <p:cNvSpPr/>
          <p:nvPr/>
        </p:nvSpPr>
        <p:spPr>
          <a:xfrm rot="17610510">
            <a:off x="3482318" y="2845730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Goccia 52"/>
          <p:cNvSpPr/>
          <p:nvPr/>
        </p:nvSpPr>
        <p:spPr>
          <a:xfrm rot="14937879">
            <a:off x="3946799" y="2519826"/>
            <a:ext cx="361897" cy="353536"/>
          </a:xfrm>
          <a:prstGeom prst="teardrop">
            <a:avLst>
              <a:gd name="adj" fmla="val 1820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itolo 1"/>
          <p:cNvSpPr>
            <a:spLocks noGrp="1"/>
          </p:cNvSpPr>
          <p:nvPr>
            <p:ph type="title"/>
          </p:nvPr>
        </p:nvSpPr>
        <p:spPr>
          <a:xfrm>
            <a:off x="1428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4000" dirty="0" smtClean="0"/>
              <a:t>Principio di funzionamento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2.22222E-6 0.2217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01562 0.2518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2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6198 0.2662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13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2.22222E-6 0.2217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01562 0.2518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2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6198 0.2662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1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6198 0.2662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13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2.22222E-6 0.2217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01562 0.2518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2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6198 0.2662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13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2.22222E-6 0.2217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01562 0.2518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23" grpId="0"/>
      <p:bldP spid="25" grpId="0"/>
      <p:bldP spid="17" grpId="0" animBg="1"/>
      <p:bldP spid="18" grpId="0" animBg="1"/>
      <p:bldP spid="26" grpId="0" animBg="1"/>
      <p:bldP spid="20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6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l"/>
            <a:r>
              <a:rPr lang="it-IT" dirty="0" smtClean="0"/>
              <a:t>Apertura</a:t>
            </a:r>
            <a:endParaRPr lang="it-IT" dirty="0"/>
          </a:p>
        </p:txBody>
      </p:sp>
      <p:pic>
        <p:nvPicPr>
          <p:cNvPr id="1026" name="Picture 2" descr="C:\Users\Famiglia\Google Drive\Foto Biosur\Foto apertura biosur\DSC_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71546"/>
            <a:ext cx="7072362" cy="4747133"/>
          </a:xfrm>
          <a:prstGeom prst="rect">
            <a:avLst/>
          </a:prstGeom>
          <a:noFill/>
        </p:spPr>
      </p:pic>
      <p:pic>
        <p:nvPicPr>
          <p:cNvPr id="1027" name="Picture 3" descr="C:\Users\Famiglia\Google Drive\Foto Biosur\Foto apertura biosur\DSC_0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857364"/>
            <a:ext cx="6413514" cy="4304898"/>
          </a:xfrm>
          <a:prstGeom prst="rect">
            <a:avLst/>
          </a:prstGeom>
          <a:noFill/>
        </p:spPr>
      </p:pic>
      <p:pic>
        <p:nvPicPr>
          <p:cNvPr id="1028" name="Picture 4" descr="C:\Users\Famiglia\Google Drive\Foto Biosur\Foto apertura biosur\2015-02-16 14.34.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357298"/>
            <a:ext cx="4952896" cy="2786004"/>
          </a:xfrm>
          <a:prstGeom prst="rect">
            <a:avLst/>
          </a:prstGeom>
          <a:noFill/>
        </p:spPr>
      </p:pic>
      <p:sp>
        <p:nvSpPr>
          <p:cNvPr id="10" name="Ovale 9"/>
          <p:cNvSpPr/>
          <p:nvPr/>
        </p:nvSpPr>
        <p:spPr>
          <a:xfrm>
            <a:off x="2143108" y="2143116"/>
            <a:ext cx="1714512" cy="25717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20150312_152126.jpg"/>
          <p:cNvPicPr>
            <a:picLocks noChangeAspect="1"/>
          </p:cNvPicPr>
          <p:nvPr/>
        </p:nvPicPr>
        <p:blipFill>
          <a:blip r:embed="rId7" cstate="print"/>
          <a:srcRect l="8593" t="13889" r="28906" b="4166"/>
          <a:stretch>
            <a:fillRect/>
          </a:stretch>
        </p:blipFill>
        <p:spPr>
          <a:xfrm>
            <a:off x="1285852" y="1928802"/>
            <a:ext cx="4357718" cy="3213817"/>
          </a:xfrm>
          <a:prstGeom prst="rect">
            <a:avLst/>
          </a:prstGeom>
        </p:spPr>
      </p:pic>
      <p:pic>
        <p:nvPicPr>
          <p:cNvPr id="12" name="Immagine 11" descr="2015-03-12 15.25.20.jpg"/>
          <p:cNvPicPr>
            <a:picLocks noChangeAspect="1"/>
          </p:cNvPicPr>
          <p:nvPr/>
        </p:nvPicPr>
        <p:blipFill>
          <a:blip r:embed="rId8" cstate="print"/>
          <a:srcRect l="10235" t="8194" r="24140" b="5694"/>
          <a:stretch>
            <a:fillRect/>
          </a:stretch>
        </p:blipFill>
        <p:spPr>
          <a:xfrm>
            <a:off x="2786050" y="2714620"/>
            <a:ext cx="4357718" cy="3216424"/>
          </a:xfrm>
          <a:prstGeom prst="rect">
            <a:avLst/>
          </a:prstGeom>
        </p:spPr>
      </p:pic>
      <p:pic>
        <p:nvPicPr>
          <p:cNvPr id="13" name="Immagine 12" descr="2015-03-12 15.35.56.jpg"/>
          <p:cNvPicPr>
            <a:picLocks noChangeAspect="1"/>
          </p:cNvPicPr>
          <p:nvPr/>
        </p:nvPicPr>
        <p:blipFill>
          <a:blip r:embed="rId9" cstate="print"/>
          <a:srcRect l="34375" t="9722" r="34375" b="13889"/>
          <a:stretch>
            <a:fillRect/>
          </a:stretch>
        </p:blipFill>
        <p:spPr>
          <a:xfrm rot="5400000">
            <a:off x="5496197" y="3210197"/>
            <a:ext cx="3071834" cy="422377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0" y="6357958"/>
            <a:ext cx="643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Immagini al SEM e dati gentilmente prestati dall’ Università di Pisa</a:t>
            </a:r>
            <a:endParaRPr lang="it-IT" dirty="0"/>
          </a:p>
        </p:txBody>
      </p:sp>
      <p:graphicFrame>
        <p:nvGraphicFramePr>
          <p:cNvPr id="16" name="Group 2"/>
          <p:cNvGraphicFramePr>
            <a:graphicFrameLocks noGrp="1"/>
          </p:cNvGraphicFramePr>
          <p:nvPr/>
        </p:nvGraphicFramePr>
        <p:xfrm>
          <a:off x="1928794" y="1142984"/>
          <a:ext cx="5358310" cy="1712152"/>
        </p:xfrm>
        <a:graphic>
          <a:graphicData uri="http://schemas.openxmlformats.org/drawingml/2006/table">
            <a:tbl>
              <a:tblPr/>
              <a:tblGrid>
                <a:gridCol w="904875"/>
                <a:gridCol w="173037"/>
                <a:gridCol w="2725738"/>
                <a:gridCol w="94160"/>
                <a:gridCol w="1460500"/>
              </a:tblGrid>
              <a:tr h="393700"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icrosoft YaHei" charset="-122"/>
                          <a:cs typeface="Times New Roman" pitchFamily="18" charset="0"/>
                        </a:rPr>
                        <a:t>Ceppo</a:t>
                      </a:r>
                    </a:p>
                  </a:txBody>
                  <a:tcPr marL="68760" marR="68760" marT="0" marB="0" horzOverflow="overflow">
                    <a:lnL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icrosoft YaHei" charset="-122"/>
                          <a:cs typeface="Times New Roman" pitchFamily="18" charset="0"/>
                        </a:rPr>
                        <a:t>Risultati </a:t>
                      </a:r>
                      <a:r>
                        <a:rPr kumimoji="0" lang="it-IT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icrosoft YaHei" charset="-122"/>
                          <a:cs typeface="Times New Roman" pitchFamily="18" charset="0"/>
                        </a:rPr>
                        <a:t>BLAST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icrosoft YaHei" charset="-122"/>
                          <a:cs typeface="Times New Roman" pitchFamily="18" charset="0"/>
                        </a:rPr>
                        <a:t>N </a:t>
                      </a:r>
                    </a:p>
                  </a:txBody>
                  <a:tcPr marL="68760" marR="68760" marT="0" marB="0" horzOverflow="overflow">
                    <a:lnL>
                      <a:noFill/>
                    </a:lnL>
                    <a:lnR>
                      <a:noFill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icrosoft YaHei" charset="-122"/>
                          <a:cs typeface="Times New Roman" pitchFamily="18" charset="0"/>
                        </a:rPr>
                        <a:t>% di </a:t>
                      </a: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icrosoft YaHei" charset="-122"/>
                          <a:cs typeface="Times New Roman" pitchFamily="18" charset="0"/>
                        </a:rPr>
                        <a:t>similiarità</a:t>
                      </a:r>
                    </a:p>
                  </a:txBody>
                  <a:tcPr marL="68760" marR="68760" marT="0" marB="0" horzOverflow="overflow">
                    <a:lnL>
                      <a:noFill/>
                    </a:lnL>
                    <a:lnR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BMJ</a:t>
                      </a:r>
                    </a:p>
                  </a:txBody>
                  <a:tcPr marL="68760" marR="68760" marT="83232" marB="0" horzOverflow="overflow">
                    <a:lnL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Penicillium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sp.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KF954542</a:t>
                      </a:r>
                    </a:p>
                  </a:txBody>
                  <a:tcPr marL="68760" marR="68760" marT="0" marB="0" horzOverflow="overflow">
                    <a:lnL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99,00%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SimSun" charset="-122"/>
                      </a:endParaRPr>
                    </a:p>
                  </a:txBody>
                  <a:tcPr marL="68760" marR="6876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BL18S</a:t>
                      </a:r>
                    </a:p>
                  </a:txBody>
                  <a:tcPr marL="68760" marR="68760" marT="83232" marB="0" horzOverflow="overflow">
                    <a:lnL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Pyxidiophora arvernensis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FJ176839</a:t>
                      </a:r>
                    </a:p>
                  </a:txBody>
                  <a:tcPr marL="68760" marR="68760" marT="0" marB="0" horzOverflow="overflow">
                    <a:lnL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96,00%</a:t>
                      </a:r>
                    </a:p>
                  </a:txBody>
                  <a:tcPr marL="68760" marR="68760" marT="0" marB="0" horzOverflow="overflow">
                    <a:lnL>
                      <a:noFill/>
                    </a:lnL>
                    <a:lnR>
                      <a:noFill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icrosoft YaHei" charset="-122"/>
                          <a:cs typeface="Times New Roman" pitchFamily="18" charset="0"/>
                        </a:rPr>
                        <a:t>MJW</a:t>
                      </a:r>
                    </a:p>
                  </a:txBody>
                  <a:tcPr marL="68760" marR="68760" marT="83232" marB="0" horzOverflow="overflow">
                    <a:lnL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Acidithiobacillus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sp.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KJ473429</a:t>
                      </a:r>
                    </a:p>
                  </a:txBody>
                  <a:tcPr marL="68760" marR="68760" marT="0" marB="0" horzOverflow="overflow">
                    <a:lnL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SimSun" charset="-122"/>
                        </a:rPr>
                        <a:t>99,00%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SimSun" charset="-122"/>
                      </a:endParaRPr>
                    </a:p>
                  </a:txBody>
                  <a:tcPr marL="68760" marR="68760" marT="0" marB="0" horzOverflow="overflow">
                    <a:lnL>
                      <a:noFill/>
                    </a:lnL>
                    <a:lnR>
                      <a:noFill/>
                    </a:lnR>
                    <a:lnT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3074971"/>
            <a:ext cx="5276850" cy="325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6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afico 10"/>
          <p:cNvGraphicFramePr/>
          <p:nvPr/>
        </p:nvGraphicFramePr>
        <p:xfrm>
          <a:off x="0" y="3500437"/>
          <a:ext cx="9144000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928662" y="3500438"/>
            <a:ext cx="783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Capacità specifica di rimozione (per unità di volume di letto)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500166" y="928652"/>
            <a:ext cx="645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Concentrazioni in ingresso e uscita di H</a:t>
            </a:r>
            <a:r>
              <a:rPr lang="it-IT" sz="2400" baseline="-25000" dirty="0" smtClean="0"/>
              <a:t>2</a:t>
            </a:r>
            <a:r>
              <a:rPr lang="it-IT" sz="2400" dirty="0" smtClean="0"/>
              <a:t>S (10 ore)</a:t>
            </a:r>
            <a:endParaRPr lang="it-IT" sz="2400" dirty="0"/>
          </a:p>
        </p:txBody>
      </p:sp>
      <p:graphicFrame>
        <p:nvGraphicFramePr>
          <p:cNvPr id="13" name="Grafico 12"/>
          <p:cNvGraphicFramePr/>
          <p:nvPr/>
        </p:nvGraphicFramePr>
        <p:xfrm>
          <a:off x="0" y="857232"/>
          <a:ext cx="9715536" cy="3091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it-IT" dirty="0" smtClean="0"/>
              <a:t>Risultati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DSC_0056"/>
          <p:cNvPicPr>
            <a:picLocks noChangeAspect="1" noChangeArrowheads="1"/>
          </p:cNvPicPr>
          <p:nvPr/>
        </p:nvPicPr>
        <p:blipFill>
          <a:blip r:embed="rId2" cstate="print"/>
          <a:srcRect l="27109"/>
          <a:stretch>
            <a:fillRect/>
          </a:stretch>
        </p:blipFill>
        <p:spPr bwMode="auto">
          <a:xfrm>
            <a:off x="571472" y="4357694"/>
            <a:ext cx="2881305" cy="2219325"/>
          </a:xfrm>
          <a:prstGeom prst="rect">
            <a:avLst/>
          </a:prstGeom>
          <a:noFill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18" descr="logo Biosur30%.jpg"/>
          <p:cNvPicPr>
            <a:picLocks noChangeAspect="1"/>
          </p:cNvPicPr>
          <p:nvPr/>
        </p:nvPicPr>
        <p:blipFill>
          <a:blip r:embed="rId3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logo Biosu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1 8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 smtClean="0">
                <a:latin typeface="+mj-lt"/>
                <a:ea typeface="+mj-ea"/>
                <a:cs typeface="+mj-cs"/>
              </a:rPr>
              <a:t>Risultati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2" descr="2014-05-28 09"/>
          <p:cNvPicPr>
            <a:picLocks noChangeAspect="1" noChangeArrowheads="1"/>
          </p:cNvPicPr>
          <p:nvPr/>
        </p:nvPicPr>
        <p:blipFill>
          <a:blip r:embed="rId5" cstate="print"/>
          <a:srcRect t="23671"/>
          <a:stretch>
            <a:fillRect/>
          </a:stretch>
        </p:blipFill>
        <p:spPr bwMode="auto">
          <a:xfrm>
            <a:off x="3857620" y="4357694"/>
            <a:ext cx="1800225" cy="2228850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500034" y="1142984"/>
            <a:ext cx="83582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endParaRPr lang="it-IT" dirty="0" smtClean="0"/>
          </a:p>
          <a:p>
            <a:pPr algn="just">
              <a:buFont typeface="Arial" pitchFamily="34" charset="0"/>
              <a:buChar char="•"/>
            </a:pPr>
            <a:r>
              <a:rPr lang="it-IT" sz="2400" dirty="0" smtClean="0"/>
              <a:t>  l'efficienza di rimozione misurata è risultata in media superiore all'80%;</a:t>
            </a:r>
          </a:p>
          <a:p>
            <a:pPr algn="just">
              <a:buFont typeface="Arial" pitchFamily="34" charset="0"/>
              <a:buChar char="•"/>
            </a:pPr>
            <a:r>
              <a:rPr lang="it-IT" sz="2400" dirty="0" smtClean="0"/>
              <a:t>  la capacità di eliminazione risultano mediamente intorno a 90 g H</a:t>
            </a:r>
            <a:r>
              <a:rPr lang="it-IT" sz="2400" baseline="-25000" dirty="0" smtClean="0"/>
              <a:t>2</a:t>
            </a:r>
            <a:r>
              <a:rPr lang="it-IT" sz="2400" dirty="0" smtClean="0"/>
              <a:t>S m</a:t>
            </a:r>
            <a:r>
              <a:rPr lang="it-IT" sz="2400" baseline="30000" dirty="0" smtClean="0"/>
              <a:t>-3 </a:t>
            </a:r>
            <a:r>
              <a:rPr lang="it-IT" sz="2400" dirty="0" err="1" smtClean="0"/>
              <a:t>bed</a:t>
            </a:r>
            <a:r>
              <a:rPr lang="it-IT" sz="2400" dirty="0" smtClean="0"/>
              <a:t>  h</a:t>
            </a:r>
            <a:r>
              <a:rPr lang="it-IT" sz="2400" baseline="30000" dirty="0" smtClean="0"/>
              <a:t>-1</a:t>
            </a:r>
            <a:r>
              <a:rPr lang="it-IT" sz="2400" dirty="0" smtClean="0"/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it-IT" sz="2400" dirty="0" smtClean="0"/>
              <a:t> le perdite di carico tra ingresso e uscita sono risultate molto contenute (1-3 </a:t>
            </a:r>
            <a:r>
              <a:rPr lang="it-IT" sz="2400" dirty="0" err="1" smtClean="0"/>
              <a:t>mbar</a:t>
            </a:r>
            <a:r>
              <a:rPr lang="it-IT" sz="2400" dirty="0" smtClean="0"/>
              <a:t>).</a:t>
            </a:r>
            <a:endParaRPr lang="it-IT" sz="2400" dirty="0"/>
          </a:p>
        </p:txBody>
      </p:sp>
      <p:pic>
        <p:nvPicPr>
          <p:cNvPr id="1026" name="Picture 2" descr="C:\Users\Famiglia\Dropbox\borsa di studio biosur\Fotografie\2014-05-27 12.22.34.jpg"/>
          <p:cNvPicPr>
            <a:picLocks noChangeAspect="1" noChangeArrowheads="1"/>
          </p:cNvPicPr>
          <p:nvPr/>
        </p:nvPicPr>
        <p:blipFill>
          <a:blip r:embed="rId6" cstate="print"/>
          <a:srcRect t="11429" b="22857"/>
          <a:stretch>
            <a:fillRect/>
          </a:stretch>
        </p:blipFill>
        <p:spPr bwMode="auto">
          <a:xfrm>
            <a:off x="6286512" y="4357694"/>
            <a:ext cx="2214578" cy="2222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Risultati</a:t>
            </a:r>
            <a:endParaRPr kumimoji="0" lang="it-IT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magine 18" descr="logo Biosur30%.jpg"/>
          <p:cNvPicPr>
            <a:picLocks noChangeAspect="1"/>
          </p:cNvPicPr>
          <p:nvPr/>
        </p:nvPicPr>
        <p:blipFill>
          <a:blip r:embed="rId3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logo Biosu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1 6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Segnaposto contenuto 8"/>
          <p:cNvGraphicFramePr>
            <a:graphicFrameLocks noGrp="1"/>
          </p:cNvGraphicFramePr>
          <p:nvPr>
            <p:ph idx="1"/>
          </p:nvPr>
        </p:nvGraphicFramePr>
        <p:xfrm>
          <a:off x="214281" y="1000108"/>
          <a:ext cx="878687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982"/>
                <a:gridCol w="1618803"/>
                <a:gridCol w="1035088"/>
                <a:gridCol w="1272702"/>
                <a:gridCol w="1274433"/>
                <a:gridCol w="1274433"/>
                <a:gridCol w="1274433"/>
              </a:tblGrid>
              <a:tr h="678661"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smtClean="0"/>
                        <a:t>Capacità</a:t>
                      </a:r>
                      <a:r>
                        <a:rPr lang="it-IT" sz="1600" baseline="0" smtClean="0"/>
                        <a:t> di rimozione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Tempo di contatto EBRT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Consumo</a:t>
                      </a:r>
                      <a:r>
                        <a:rPr lang="it-IT" sz="1600" baseline="0" dirty="0" smtClean="0"/>
                        <a:t> soda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Costi</a:t>
                      </a:r>
                      <a:r>
                        <a:rPr lang="it-IT" sz="1600" baseline="0" dirty="0" smtClean="0"/>
                        <a:t> operativi</a:t>
                      </a:r>
                    </a:p>
                    <a:p>
                      <a:pPr algn="ctr"/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Consumi energetici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Consumi </a:t>
                      </a:r>
                    </a:p>
                    <a:p>
                      <a:pPr algn="ctr"/>
                      <a:r>
                        <a:rPr lang="it-IT" sz="1600" dirty="0" smtClean="0"/>
                        <a:t>idrici</a:t>
                      </a:r>
                      <a:endParaRPr lang="it-IT" sz="1600" dirty="0"/>
                    </a:p>
                  </a:txBody>
                  <a:tcPr/>
                </a:tc>
              </a:tr>
              <a:tr h="678661">
                <a:tc>
                  <a:txBody>
                    <a:bodyPr/>
                    <a:lstStyle/>
                    <a:p>
                      <a:pPr algn="ctr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U.M.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it-IT" sz="1600" b="0" kern="1200" baseline="-25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it-IT" sz="1600" dirty="0" smtClean="0"/>
                        <a:t> d</a:t>
                      </a:r>
                      <a:r>
                        <a:rPr lang="it-IT" sz="1600" baseline="30000" dirty="0" smtClean="0"/>
                        <a:t>-1 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Kg  </a:t>
                      </a:r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NaOH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it-IT" altLang="en-US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it-IT" sz="1600" b="0" kern="1200" baseline="-25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removed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€ /</a:t>
                      </a:r>
                      <a:r>
                        <a:rPr lang="it-IT" altLang="en-US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it-IT" sz="1600" b="0" kern="1200" baseline="-25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removed</a:t>
                      </a:r>
                      <a:endParaRPr lang="en-GB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KWh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it-IT" altLang="en-US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it-IT" sz="1600" b="0" kern="1200" baseline="-25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removed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m</a:t>
                      </a:r>
                      <a:r>
                        <a:rPr lang="it-IT" sz="1600" baseline="30000" dirty="0" smtClean="0"/>
                        <a:t>3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it-IT" sz="1600" b="0" kern="1200" baseline="-25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/</a:t>
                      </a:r>
                      <a:r>
                        <a:rPr lang="it-IT" altLang="en-US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it-IT" sz="1600" b="0" kern="1200" baseline="-25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removed</a:t>
                      </a:r>
                      <a:endParaRPr lang="en-GB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78661">
                <a:tc>
                  <a:txBody>
                    <a:bodyPr/>
                    <a:lstStyle/>
                    <a:p>
                      <a:pPr algn="ctr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8 </a:t>
                      </a:r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Scrubber</a:t>
                      </a:r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&lt;4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</a:tr>
              <a:tr h="678661">
                <a:tc>
                  <a:txBody>
                    <a:bodyPr/>
                    <a:lstStyle/>
                    <a:p>
                      <a:pPr algn="ctr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Prototipo</a:t>
                      </a:r>
                      <a:r>
                        <a:rPr lang="it-IT" altLang="en-US" sz="16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altLang="en-US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Biosur</a:t>
                      </a:r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(RBBTF)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&lt;4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&lt;4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altLang="en-US" sz="16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it-IT" alt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it-IT" altLang="en-US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Immagine 10" descr="2014-06-03 14.37.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500570"/>
            <a:ext cx="3683026" cy="2071702"/>
          </a:xfrm>
          <a:prstGeom prst="rect">
            <a:avLst/>
          </a:prstGeom>
        </p:spPr>
      </p:pic>
      <p:pic>
        <p:nvPicPr>
          <p:cNvPr id="6145" name="Picture 1" descr="C:\Users\Famiglia\Dropbox\BIOSUR\FOTO e IMMAGINI per GUALTIERO\Fig. 2.jpg"/>
          <p:cNvPicPr>
            <a:picLocks noChangeAspect="1" noChangeArrowheads="1"/>
          </p:cNvPicPr>
          <p:nvPr/>
        </p:nvPicPr>
        <p:blipFill>
          <a:blip r:embed="rId6" cstate="print"/>
          <a:srcRect b="14753"/>
          <a:stretch>
            <a:fillRect/>
          </a:stretch>
        </p:blipFill>
        <p:spPr bwMode="auto">
          <a:xfrm>
            <a:off x="5214942" y="4500570"/>
            <a:ext cx="3643338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5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Verranno sperimentate le condizioni operative necessarie per valutare la massima capacità ed efficienza di rimozione;</a:t>
            </a:r>
          </a:p>
          <a:p>
            <a:r>
              <a:rPr lang="it-IT" dirty="0" smtClean="0"/>
              <a:t>Valutazione dei composti (diversi dall’idrogeno solforato) rimossi;</a:t>
            </a:r>
          </a:p>
          <a:p>
            <a:r>
              <a:rPr lang="it-IT" dirty="0" smtClean="0"/>
              <a:t>Valutazione dell’applicabilità della tecnologia in altri contesti per la rimozione dello zolfo (</a:t>
            </a:r>
            <a:r>
              <a:rPr lang="it-IT" dirty="0" err="1" smtClean="0"/>
              <a:t>es</a:t>
            </a:r>
            <a:r>
              <a:rPr lang="it-IT" dirty="0" smtClean="0"/>
              <a:t> biogas).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l"/>
            <a:r>
              <a:rPr lang="it-IT" dirty="0" smtClean="0"/>
              <a:t>Conclusioni e prospettive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>
              <a:buNone/>
            </a:pPr>
            <a:r>
              <a:rPr lang="it-IT" dirty="0" smtClean="0"/>
              <a:t>GRAZIE PER L’ATTENZIONE</a:t>
            </a:r>
            <a:endParaRPr lang="it-IT" dirty="0"/>
          </a:p>
        </p:txBody>
      </p:sp>
      <p:pic>
        <p:nvPicPr>
          <p:cNvPr id="4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5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285720" y="2786058"/>
            <a:ext cx="8189913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 smtClean="0">
                <a:latin typeface="+mj-lt"/>
              </a:rPr>
              <a:t>Informazioni:</a:t>
            </a:r>
            <a:endParaRPr lang="it-IT" sz="2400" dirty="0">
              <a:latin typeface="+mj-lt"/>
            </a:endParaRPr>
          </a:p>
          <a:p>
            <a:pPr>
              <a:defRPr/>
            </a:pPr>
            <a:r>
              <a:rPr lang="it-IT" sz="2400" dirty="0" smtClean="0">
                <a:latin typeface="+mj-lt"/>
                <a:hlinkClick r:id="rId4"/>
              </a:rPr>
              <a:t>www.biosurproject.eu</a:t>
            </a:r>
            <a:endParaRPr lang="it-IT" sz="2400" dirty="0" smtClean="0">
              <a:latin typeface="+mj-lt"/>
            </a:endParaRPr>
          </a:p>
          <a:p>
            <a:pPr>
              <a:defRPr/>
            </a:pPr>
            <a:endParaRPr lang="en-GB" sz="2400" dirty="0" smtClean="0">
              <a:latin typeface="+mj-lt"/>
              <a:hlinkClick r:id="rId5"/>
            </a:endParaRPr>
          </a:p>
          <a:p>
            <a:pPr>
              <a:defRPr/>
            </a:pPr>
            <a:endParaRPr lang="en-GB" sz="2400" dirty="0">
              <a:latin typeface="+mj-lt"/>
              <a:hlinkClick r:id="rId5"/>
            </a:endParaRPr>
          </a:p>
          <a:p>
            <a:pPr>
              <a:defRPr/>
            </a:pPr>
            <a:r>
              <a:rPr lang="it-IT" sz="2400" dirty="0"/>
              <a:t>Dr. Ing. Giulio </a:t>
            </a:r>
            <a:r>
              <a:rPr lang="it-IT" sz="2400" dirty="0" err="1"/>
              <a:t>Munz</a:t>
            </a:r>
            <a:r>
              <a:rPr lang="it-IT" sz="2400" dirty="0"/>
              <a:t> (Università di Firenze)</a:t>
            </a:r>
          </a:p>
          <a:p>
            <a:pPr>
              <a:defRPr/>
            </a:pPr>
            <a:r>
              <a:rPr lang="it-IT" sz="2400" dirty="0">
                <a:hlinkClick r:id="rId6"/>
              </a:rPr>
              <a:t>giulio@dicea.unifi.it</a:t>
            </a:r>
            <a:endParaRPr lang="it-IT" sz="2400" dirty="0"/>
          </a:p>
          <a:p>
            <a:pPr>
              <a:defRPr/>
            </a:pPr>
            <a:r>
              <a:rPr lang="it-IT" sz="2400" dirty="0" smtClean="0"/>
              <a:t>Dr</a:t>
            </a:r>
            <a:r>
              <a:rPr lang="it-IT" sz="2400" dirty="0"/>
              <a:t>. Gualtiero Mori (Consorzio </a:t>
            </a:r>
            <a:r>
              <a:rPr lang="it-IT" sz="2400" dirty="0" err="1"/>
              <a:t>Cuoiodepur</a:t>
            </a:r>
            <a:r>
              <a:rPr lang="it-IT" sz="2400" dirty="0"/>
              <a:t> Spa)</a:t>
            </a:r>
          </a:p>
          <a:p>
            <a:pPr>
              <a:defRPr/>
            </a:pPr>
            <a:r>
              <a:rPr lang="it-IT" sz="2400" dirty="0" smtClean="0">
                <a:hlinkClick r:id="rId5"/>
              </a:rPr>
              <a:t>gualtiero.mori@cuoiodepur.it</a:t>
            </a:r>
            <a:endParaRPr lang="en-GB" sz="2400" dirty="0" smtClean="0"/>
          </a:p>
          <a:p>
            <a:pPr>
              <a:defRPr/>
            </a:pPr>
            <a:r>
              <a:rPr lang="it-IT" sz="2400" dirty="0" smtClean="0"/>
              <a:t>Ing. Francesco Spennati (Università di Firenze)</a:t>
            </a:r>
          </a:p>
          <a:p>
            <a:pPr>
              <a:defRPr/>
            </a:pPr>
            <a:r>
              <a:rPr lang="it-IT" sz="2400" dirty="0" smtClean="0">
                <a:hlinkClick r:id="rId7"/>
              </a:rPr>
              <a:t>Francesco.spennati@dipolo.dicea.unifi.it</a:t>
            </a:r>
            <a:endParaRPr lang="it-IT" sz="2400" dirty="0" smtClean="0"/>
          </a:p>
          <a:p>
            <a:pPr>
              <a:defRPr/>
            </a:pPr>
            <a:endParaRPr lang="en-GB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Connettore 1 36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4" descr="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208088"/>
            <a:ext cx="7550150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5"/>
          <p:cNvSpPr>
            <a:spLocks noChangeArrowheads="1"/>
          </p:cNvSpPr>
          <p:nvPr/>
        </p:nvSpPr>
        <p:spPr bwMode="auto">
          <a:xfrm rot="-2328885">
            <a:off x="2771775" y="1716088"/>
            <a:ext cx="5454650" cy="4456112"/>
          </a:xfrm>
          <a:prstGeom prst="ellipse">
            <a:avLst/>
          </a:prstGeom>
          <a:solidFill>
            <a:srgbClr val="FFCC00">
              <a:alpha val="34901"/>
            </a:srgb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02" name="Oval 6"/>
          <p:cNvSpPr>
            <a:spLocks noChangeAspect="1" noChangeArrowheads="1"/>
          </p:cNvSpPr>
          <p:nvPr/>
        </p:nvSpPr>
        <p:spPr bwMode="auto">
          <a:xfrm>
            <a:off x="6808788" y="2025650"/>
            <a:ext cx="720725" cy="792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5224463" y="2817813"/>
            <a:ext cx="1008062" cy="10080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04" name="Oval 8"/>
          <p:cNvSpPr>
            <a:spLocks noChangeAspect="1" noChangeArrowheads="1"/>
          </p:cNvSpPr>
          <p:nvPr/>
        </p:nvSpPr>
        <p:spPr bwMode="auto">
          <a:xfrm>
            <a:off x="4432300" y="4905375"/>
            <a:ext cx="431800" cy="3603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1552575" y="5554663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1912938" y="5554663"/>
            <a:ext cx="1081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rgbClr val="000000"/>
                </a:solidFill>
                <a:latin typeface="Comic Sans MS" pitchFamily="66" charset="0"/>
              </a:rPr>
              <a:t>Arno</a:t>
            </a:r>
          </a:p>
        </p:txBody>
      </p:sp>
      <p:sp>
        <p:nvSpPr>
          <p:cNvPr id="4108" name="Text Box 11"/>
          <p:cNvSpPr txBox="1">
            <a:spLocks noChangeArrowheads="1"/>
          </p:cNvSpPr>
          <p:nvPr/>
        </p:nvSpPr>
        <p:spPr bwMode="auto">
          <a:xfrm>
            <a:off x="7313613" y="4041775"/>
            <a:ext cx="1008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rgbClr val="000000"/>
                </a:solidFill>
                <a:latin typeface="Comic Sans MS" pitchFamily="66" charset="0"/>
              </a:rPr>
              <a:t>Ferrovia</a:t>
            </a: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2344738" y="20970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6592888" y="2241550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0000"/>
                </a:solidFill>
                <a:latin typeface="Comic Sans MS" pitchFamily="66" charset="0"/>
              </a:rPr>
              <a:t>Fucecchio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008563" y="3033713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rgbClr val="000000"/>
                </a:solidFill>
                <a:latin typeface="Comic Sans MS" pitchFamily="66" charset="0"/>
              </a:rPr>
              <a:t>S. Croce sull’Arno</a:t>
            </a:r>
          </a:p>
        </p:txBody>
      </p:sp>
      <p:sp>
        <p:nvSpPr>
          <p:cNvPr id="4111" name="Oval 15"/>
          <p:cNvSpPr>
            <a:spLocks noChangeAspect="1" noChangeArrowheads="1"/>
          </p:cNvSpPr>
          <p:nvPr/>
        </p:nvSpPr>
        <p:spPr bwMode="auto">
          <a:xfrm>
            <a:off x="4071938" y="4113213"/>
            <a:ext cx="504825" cy="504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424238" y="4041775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rgbClr val="000000"/>
                </a:solidFill>
                <a:latin typeface="Comic Sans MS" pitchFamily="66" charset="0"/>
              </a:rPr>
              <a:t>Castelfranco di Sotto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000500" y="4978400"/>
            <a:ext cx="1439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0000"/>
                </a:solidFill>
                <a:latin typeface="Comic Sans MS" pitchFamily="66" charset="0"/>
              </a:rPr>
              <a:t>S. Romano</a:t>
            </a:r>
          </a:p>
        </p:txBody>
      </p:sp>
      <p:sp>
        <p:nvSpPr>
          <p:cNvPr id="4114" name="Oval 18"/>
          <p:cNvSpPr>
            <a:spLocks noChangeAspect="1" noChangeArrowheads="1"/>
          </p:cNvSpPr>
          <p:nvPr/>
        </p:nvSpPr>
        <p:spPr bwMode="auto">
          <a:xfrm>
            <a:off x="6376988" y="4833938"/>
            <a:ext cx="720725" cy="720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16" name="Text Box 19"/>
          <p:cNvSpPr txBox="1">
            <a:spLocks noChangeArrowheads="1"/>
          </p:cNvSpPr>
          <p:nvPr/>
        </p:nvSpPr>
        <p:spPr bwMode="auto">
          <a:xfrm>
            <a:off x="4071938" y="5554663"/>
            <a:ext cx="1871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>
                <a:solidFill>
                  <a:srgbClr val="FF3300"/>
                </a:solidFill>
                <a:latin typeface="Comic Sans MS" pitchFamily="66" charset="0"/>
              </a:rPr>
              <a:t>S.G.C. FI-PI-LI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6088063" y="4833938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rgbClr val="000000"/>
                </a:solidFill>
                <a:latin typeface="Comic Sans MS" pitchFamily="66" charset="0"/>
              </a:rPr>
              <a:t>Ponte a Egola</a:t>
            </a:r>
          </a:p>
        </p:txBody>
      </p:sp>
      <p:sp>
        <p:nvSpPr>
          <p:cNvPr id="4117" name="Oval 21"/>
          <p:cNvSpPr>
            <a:spLocks noChangeAspect="1" noChangeArrowheads="1"/>
          </p:cNvSpPr>
          <p:nvPr/>
        </p:nvSpPr>
        <p:spPr bwMode="auto">
          <a:xfrm>
            <a:off x="7169150" y="3178175"/>
            <a:ext cx="504825" cy="504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808788" y="3249613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0000"/>
                </a:solidFill>
                <a:latin typeface="Comic Sans MS" pitchFamily="66" charset="0"/>
              </a:rPr>
              <a:t>S. Donato</a:t>
            </a:r>
          </a:p>
        </p:txBody>
      </p:sp>
      <p:sp>
        <p:nvSpPr>
          <p:cNvPr id="4119" name="Oval 23"/>
          <p:cNvSpPr>
            <a:spLocks noChangeArrowheads="1"/>
          </p:cNvSpPr>
          <p:nvPr/>
        </p:nvSpPr>
        <p:spPr bwMode="auto">
          <a:xfrm rot="-2328885">
            <a:off x="2771775" y="1716088"/>
            <a:ext cx="5454650" cy="4456112"/>
          </a:xfrm>
          <a:prstGeom prst="ellipse">
            <a:avLst/>
          </a:prstGeom>
          <a:solidFill>
            <a:srgbClr val="3366FF">
              <a:alpha val="34901"/>
            </a:srgbClr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21" name="Text Box 27"/>
          <p:cNvSpPr txBox="1">
            <a:spLocks noChangeArrowheads="1"/>
          </p:cNvSpPr>
          <p:nvPr/>
        </p:nvSpPr>
        <p:spPr bwMode="auto">
          <a:xfrm>
            <a:off x="1263650" y="4402138"/>
            <a:ext cx="12255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600">
                <a:solidFill>
                  <a:srgbClr val="000000"/>
                </a:solidFill>
                <a:latin typeface="Comic Sans MS" pitchFamily="66" charset="0"/>
              </a:rPr>
              <a:t>Canale Usciana</a:t>
            </a:r>
          </a:p>
        </p:txBody>
      </p:sp>
      <p:sp>
        <p:nvSpPr>
          <p:cNvPr id="4124" name="Oval 28"/>
          <p:cNvSpPr>
            <a:spLocks noChangeAspect="1" noChangeArrowheads="1"/>
          </p:cNvSpPr>
          <p:nvPr/>
        </p:nvSpPr>
        <p:spPr bwMode="auto">
          <a:xfrm>
            <a:off x="5067300" y="1673225"/>
            <a:ext cx="900113" cy="900113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25" name="Oval 29"/>
          <p:cNvSpPr>
            <a:spLocks noChangeAspect="1" noChangeArrowheads="1"/>
          </p:cNvSpPr>
          <p:nvPr/>
        </p:nvSpPr>
        <p:spPr bwMode="auto">
          <a:xfrm>
            <a:off x="5513388" y="4041775"/>
            <a:ext cx="658812" cy="658813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2271713" y="3249613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solidFill>
                  <a:srgbClr val="003399"/>
                </a:solidFill>
                <a:latin typeface="Comic Sans MS" pitchFamily="66" charset="0"/>
              </a:rPr>
              <a:t>Depuratore di C. di Sotto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3527425" y="18542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solidFill>
                  <a:srgbClr val="003399"/>
                </a:solidFill>
                <a:latin typeface="Comic Sans MS" pitchFamily="66" charset="0"/>
              </a:rPr>
              <a:t>Aquarno</a:t>
            </a: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5759450" y="3946525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 u="sng">
                <a:solidFill>
                  <a:srgbClr val="003399"/>
                </a:solidFill>
                <a:latin typeface="Comic Sans MS" pitchFamily="66" charset="0"/>
              </a:rPr>
              <a:t>Cuoiodepur</a:t>
            </a:r>
          </a:p>
        </p:txBody>
      </p:sp>
      <p:sp>
        <p:nvSpPr>
          <p:cNvPr id="4130" name="Oval 34"/>
          <p:cNvSpPr>
            <a:spLocks noChangeAspect="1" noChangeArrowheads="1"/>
          </p:cNvSpPr>
          <p:nvPr/>
        </p:nvSpPr>
        <p:spPr bwMode="auto">
          <a:xfrm>
            <a:off x="4144963" y="3681413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128" name="Oval 35"/>
          <p:cNvSpPr>
            <a:spLocks noChangeArrowheads="1"/>
          </p:cNvSpPr>
          <p:nvPr/>
        </p:nvSpPr>
        <p:spPr bwMode="auto">
          <a:xfrm>
            <a:off x="7169150" y="3178175"/>
            <a:ext cx="503238" cy="503238"/>
          </a:xfrm>
          <a:prstGeom prst="ellipse">
            <a:avLst/>
          </a:prstGeom>
          <a:noFill/>
          <a:ln w="9525" algn="ctr">
            <a:solidFill>
              <a:srgbClr val="333333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5" name="Line 36"/>
          <p:cNvSpPr>
            <a:spLocks noChangeShapeType="1"/>
          </p:cNvSpPr>
          <p:nvPr/>
        </p:nvSpPr>
        <p:spPr bwMode="auto">
          <a:xfrm>
            <a:off x="1295400" y="16764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1371600" y="1395413"/>
            <a:ext cx="5508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000" b="1">
                <a:latin typeface="Verdana" pitchFamily="34" charset="0"/>
              </a:rPr>
              <a:t>2 Km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714348" y="214290"/>
            <a:ext cx="60007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IL DISTRETTO CONCIARIO TOSCANO</a:t>
            </a:r>
          </a:p>
        </p:txBody>
      </p:sp>
      <p:pic>
        <p:nvPicPr>
          <p:cNvPr id="39" name="Immagine 5" descr="logo Biosu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4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41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41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102" grpId="0" animBg="1"/>
      <p:bldP spid="4102" grpId="1" animBg="1"/>
      <p:bldP spid="4103" grpId="0" animBg="1"/>
      <p:bldP spid="4103" grpId="1" animBg="1"/>
      <p:bldP spid="4104" grpId="0" animBg="1"/>
      <p:bldP spid="4104" grpId="1" animBg="1"/>
      <p:bldP spid="3" grpId="0"/>
      <p:bldP spid="3" grpId="1"/>
      <p:bldP spid="4110" grpId="0"/>
      <p:bldP spid="4110" grpId="1"/>
      <p:bldP spid="4111" grpId="0" animBg="1"/>
      <p:bldP spid="4111" grpId="1" animBg="1"/>
      <p:bldP spid="4112" grpId="0" build="allAtOnce"/>
      <p:bldP spid="4113" grpId="0"/>
      <p:bldP spid="4113" grpId="1"/>
      <p:bldP spid="4114" grpId="0" animBg="1"/>
      <p:bldP spid="4114" grpId="1" animBg="1"/>
      <p:bldP spid="4" grpId="0"/>
      <p:bldP spid="4" grpId="1"/>
      <p:bldP spid="4117" grpId="0" animBg="1"/>
      <p:bldP spid="4117" grpId="1" animBg="1"/>
      <p:bldP spid="4118" grpId="0"/>
      <p:bldP spid="4118" grpId="1"/>
      <p:bldP spid="4119" grpId="0" animBg="1"/>
      <p:bldP spid="4124" grpId="0" animBg="1"/>
      <p:bldP spid="4125" grpId="0" animBg="1"/>
      <p:bldP spid="4126" grpId="0"/>
      <p:bldP spid="4129" grpId="0"/>
      <p:bldP spid="41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5"/>
          <p:cNvCxnSpPr/>
          <p:nvPr/>
        </p:nvCxnSpPr>
        <p:spPr>
          <a:xfrm>
            <a:off x="0" y="85090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62200" y="54927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t-IT" altLang="it-IT" sz="24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126" name="Picture 16" descr="impianto"/>
          <p:cNvPicPr>
            <a:picLocks noChangeAspect="1" noChangeArrowheads="1"/>
          </p:cNvPicPr>
          <p:nvPr/>
        </p:nvPicPr>
        <p:blipFill>
          <a:blip r:embed="rId3" cstate="print"/>
          <a:srcRect l="970" t="17497" r="1617"/>
          <a:stretch>
            <a:fillRect/>
          </a:stretch>
        </p:blipFill>
        <p:spPr bwMode="auto">
          <a:xfrm>
            <a:off x="0" y="1092200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7"/>
          <p:cNvSpPr>
            <a:spLocks/>
          </p:cNvSpPr>
          <p:nvPr/>
        </p:nvSpPr>
        <p:spPr bwMode="auto">
          <a:xfrm>
            <a:off x="319088" y="1370013"/>
            <a:ext cx="2592387" cy="301625"/>
          </a:xfrm>
          <a:prstGeom prst="borderCallout1">
            <a:avLst>
              <a:gd name="adj1" fmla="val 37894"/>
              <a:gd name="adj2" fmla="val 102940"/>
              <a:gd name="adj3" fmla="val 205264"/>
              <a:gd name="adj4" fmla="val 127926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2 - Ossidazione solfuri</a:t>
            </a:r>
          </a:p>
        </p:txBody>
      </p:sp>
      <p:sp>
        <p:nvSpPr>
          <p:cNvPr id="10" name="AutoShape 18"/>
          <p:cNvSpPr>
            <a:spLocks/>
          </p:cNvSpPr>
          <p:nvPr/>
        </p:nvSpPr>
        <p:spPr bwMode="auto">
          <a:xfrm>
            <a:off x="6159500" y="1412875"/>
            <a:ext cx="2157413" cy="287338"/>
          </a:xfrm>
          <a:prstGeom prst="borderCallout1">
            <a:avLst>
              <a:gd name="adj1" fmla="val 39778"/>
              <a:gd name="adj2" fmla="val -3532"/>
              <a:gd name="adj3" fmla="val 181769"/>
              <a:gd name="adj4" fmla="val -39074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1 - Equalizzazione</a:t>
            </a:r>
          </a:p>
        </p:txBody>
      </p:sp>
      <p:sp>
        <p:nvSpPr>
          <p:cNvPr id="11" name="AutoShape 19"/>
          <p:cNvSpPr>
            <a:spLocks/>
          </p:cNvSpPr>
          <p:nvPr/>
        </p:nvSpPr>
        <p:spPr bwMode="auto">
          <a:xfrm>
            <a:off x="827088" y="1989138"/>
            <a:ext cx="2084387" cy="258762"/>
          </a:xfrm>
          <a:prstGeom prst="borderCallout1">
            <a:avLst>
              <a:gd name="adj1" fmla="val 44171"/>
              <a:gd name="adj2" fmla="val 103657"/>
              <a:gd name="adj3" fmla="val 105523"/>
              <a:gd name="adj4" fmla="val 121477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3 – Sed. Primaria</a:t>
            </a:r>
          </a:p>
        </p:txBody>
      </p:sp>
      <p:sp>
        <p:nvSpPr>
          <p:cNvPr id="12" name="AutoShape 20"/>
          <p:cNvSpPr>
            <a:spLocks/>
          </p:cNvSpPr>
          <p:nvPr/>
        </p:nvSpPr>
        <p:spPr bwMode="auto">
          <a:xfrm>
            <a:off x="0" y="5013325"/>
            <a:ext cx="2084388" cy="258763"/>
          </a:xfrm>
          <a:prstGeom prst="borderCallout1">
            <a:avLst>
              <a:gd name="adj1" fmla="val 44171"/>
              <a:gd name="adj2" fmla="val 103657"/>
              <a:gd name="adj3" fmla="val -264417"/>
              <a:gd name="adj4" fmla="val 106778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Disidratazione fanghi</a:t>
            </a: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5148263" y="2276475"/>
            <a:ext cx="2155825" cy="360363"/>
          </a:xfrm>
          <a:prstGeom prst="borderCallout1">
            <a:avLst>
              <a:gd name="adj1" fmla="val 31718"/>
              <a:gd name="adj2" fmla="val -3532"/>
              <a:gd name="adj3" fmla="val 95153"/>
              <a:gd name="adj4" fmla="val -38440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Rimozione H</a:t>
            </a:r>
            <a:r>
              <a:rPr lang="it-IT" altLang="it-IT" sz="1400" baseline="-25000">
                <a:latin typeface="Arial Unicode MS" pitchFamily="34" charset="-128"/>
              </a:rPr>
              <a:t>2</a:t>
            </a:r>
            <a:r>
              <a:rPr lang="it-IT" altLang="it-IT" sz="1400">
                <a:latin typeface="Arial Unicode MS" pitchFamily="34" charset="-128"/>
              </a:rPr>
              <a:t>S</a:t>
            </a:r>
          </a:p>
        </p:txBody>
      </p:sp>
      <p:sp>
        <p:nvSpPr>
          <p:cNvPr id="14" name="AutoShape 22"/>
          <p:cNvSpPr>
            <a:spLocks/>
          </p:cNvSpPr>
          <p:nvPr/>
        </p:nvSpPr>
        <p:spPr bwMode="auto">
          <a:xfrm>
            <a:off x="3348038" y="3429000"/>
            <a:ext cx="2084387" cy="258763"/>
          </a:xfrm>
          <a:prstGeom prst="borderCallout1">
            <a:avLst>
              <a:gd name="adj1" fmla="val 44171"/>
              <a:gd name="adj2" fmla="val 103657"/>
              <a:gd name="adj3" fmla="val 49079"/>
              <a:gd name="adj4" fmla="val 127722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4 – Sed. Chim. Fis.</a:t>
            </a:r>
          </a:p>
        </p:txBody>
      </p:sp>
      <p:sp>
        <p:nvSpPr>
          <p:cNvPr id="15" name="AutoShape 23"/>
          <p:cNvSpPr>
            <a:spLocks/>
          </p:cNvSpPr>
          <p:nvPr/>
        </p:nvSpPr>
        <p:spPr bwMode="auto">
          <a:xfrm>
            <a:off x="611188" y="2492375"/>
            <a:ext cx="2133600" cy="266700"/>
          </a:xfrm>
          <a:prstGeom prst="borderCallout1">
            <a:avLst>
              <a:gd name="adj1" fmla="val 42856"/>
              <a:gd name="adj2" fmla="val 103569"/>
              <a:gd name="adj3" fmla="val 213690"/>
              <a:gd name="adj4" fmla="val 112352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5 – Predenitrificazione</a:t>
            </a:r>
          </a:p>
        </p:txBody>
      </p:sp>
      <p:sp>
        <p:nvSpPr>
          <p:cNvPr id="16" name="AutoShape 24"/>
          <p:cNvSpPr>
            <a:spLocks/>
          </p:cNvSpPr>
          <p:nvPr/>
        </p:nvSpPr>
        <p:spPr bwMode="auto">
          <a:xfrm>
            <a:off x="5076825" y="6165850"/>
            <a:ext cx="2084388" cy="258763"/>
          </a:xfrm>
          <a:prstGeom prst="borderCallout1">
            <a:avLst>
              <a:gd name="adj1" fmla="val 44171"/>
              <a:gd name="adj2" fmla="val -3657"/>
              <a:gd name="adj3" fmla="val -396931"/>
              <a:gd name="adj4" fmla="val -12264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6 - Nitrificazione</a:t>
            </a:r>
          </a:p>
        </p:txBody>
      </p:sp>
      <p:sp>
        <p:nvSpPr>
          <p:cNvPr id="17" name="AutoShape 25"/>
          <p:cNvSpPr>
            <a:spLocks/>
          </p:cNvSpPr>
          <p:nvPr/>
        </p:nvSpPr>
        <p:spPr bwMode="auto">
          <a:xfrm>
            <a:off x="7059613" y="2852738"/>
            <a:ext cx="2084387" cy="258762"/>
          </a:xfrm>
          <a:prstGeom prst="borderCallout1">
            <a:avLst>
              <a:gd name="adj1" fmla="val 44171"/>
              <a:gd name="adj2" fmla="val -3657"/>
              <a:gd name="adj3" fmla="val 206750"/>
              <a:gd name="adj4" fmla="val -9903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6 – Sed.Secondaria</a:t>
            </a:r>
          </a:p>
        </p:txBody>
      </p:sp>
      <p:sp>
        <p:nvSpPr>
          <p:cNvPr id="18" name="AutoShape 26"/>
          <p:cNvSpPr>
            <a:spLocks/>
          </p:cNvSpPr>
          <p:nvPr/>
        </p:nvSpPr>
        <p:spPr bwMode="auto">
          <a:xfrm>
            <a:off x="5651500" y="4437063"/>
            <a:ext cx="2316163" cy="258762"/>
          </a:xfrm>
          <a:prstGeom prst="borderCallout1">
            <a:avLst>
              <a:gd name="adj1" fmla="val 44171"/>
              <a:gd name="adj2" fmla="val 103292"/>
              <a:gd name="adj3" fmla="val 184662"/>
              <a:gd name="adj4" fmla="val 103907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7 – Chiariflocculazione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 flipH="1" flipV="1">
            <a:off x="3563938" y="4797425"/>
            <a:ext cx="1439862" cy="151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" name="AutoShape 30"/>
          <p:cNvSpPr>
            <a:spLocks/>
          </p:cNvSpPr>
          <p:nvPr/>
        </p:nvSpPr>
        <p:spPr bwMode="auto">
          <a:xfrm>
            <a:off x="1187450" y="3573463"/>
            <a:ext cx="2084388" cy="258762"/>
          </a:xfrm>
          <a:prstGeom prst="borderCallout1">
            <a:avLst>
              <a:gd name="adj1" fmla="val 44171"/>
              <a:gd name="adj2" fmla="val -3657"/>
              <a:gd name="adj3" fmla="val -184051"/>
              <a:gd name="adj4" fmla="val -5481"/>
            </a:avLst>
          </a:prstGeom>
          <a:solidFill>
            <a:schemeClr val="bg1">
              <a:alpha val="5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sz="1400">
                <a:latin typeface="Arial Unicode MS" pitchFamily="34" charset="-128"/>
              </a:rPr>
              <a:t>Disidratazione fanghi</a:t>
            </a: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1476375" y="2708275"/>
            <a:ext cx="6264275" cy="26384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 dirty="0">
                <a:latin typeface="Verdana" pitchFamily="34" charset="0"/>
              </a:rPr>
              <a:t>Nel 2014 l’impianto ha trattato circa</a:t>
            </a:r>
          </a:p>
          <a:p>
            <a:pPr algn="ctr">
              <a:spcBef>
                <a:spcPct val="50000"/>
              </a:spcBef>
            </a:pPr>
            <a:r>
              <a:rPr lang="it-IT" altLang="it-IT" sz="2000" b="1" dirty="0">
                <a:latin typeface="Verdana" pitchFamily="34" charset="0"/>
              </a:rPr>
              <a:t>3.100.000 </a:t>
            </a:r>
            <a:r>
              <a:rPr lang="it-IT" altLang="it-IT" sz="2000" b="1" dirty="0">
                <a:latin typeface="Verdana" pitchFamily="34" charset="0"/>
                <a:sym typeface="Wingdings 3" pitchFamily="18" charset="2"/>
              </a:rPr>
              <a:t>m</a:t>
            </a:r>
            <a:r>
              <a:rPr lang="it-IT" altLang="it-IT" sz="2000" b="1" baseline="30000" dirty="0">
                <a:latin typeface="Verdana" pitchFamily="34" charset="0"/>
                <a:sym typeface="Wingdings 3" pitchFamily="18" charset="2"/>
              </a:rPr>
              <a:t>3</a:t>
            </a:r>
            <a:r>
              <a:rPr lang="it-IT" altLang="it-IT" sz="2000" b="1" dirty="0">
                <a:latin typeface="Verdana" pitchFamily="34" charset="0"/>
                <a:sym typeface="Wingdings 3" pitchFamily="18" charset="2"/>
              </a:rPr>
              <a:t> di acque di cui</a:t>
            </a:r>
            <a:endParaRPr lang="it-IT" altLang="it-IT" sz="2000" b="1" dirty="0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it-IT" altLang="it-IT" sz="2000" b="1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it-IT" sz="2000" b="1" dirty="0">
                <a:latin typeface="Verdana" pitchFamily="34" charset="0"/>
              </a:rPr>
              <a:t>Acque reflue industriali </a:t>
            </a:r>
            <a:r>
              <a:rPr lang="it-IT" altLang="it-IT" sz="2000" b="1" dirty="0">
                <a:latin typeface="Verdana" pitchFamily="34" charset="0"/>
                <a:sym typeface="Wingdings 3" pitchFamily="18" charset="2"/>
              </a:rPr>
              <a:t>  1.700.000 m</a:t>
            </a:r>
            <a:r>
              <a:rPr lang="it-IT" altLang="it-IT" sz="2000" b="1" baseline="30000" dirty="0">
                <a:latin typeface="Verdana" pitchFamily="34" charset="0"/>
                <a:sym typeface="Wingdings 3" pitchFamily="18" charset="2"/>
              </a:rPr>
              <a:t>3</a:t>
            </a:r>
          </a:p>
          <a:p>
            <a:pPr algn="ctr">
              <a:spcBef>
                <a:spcPct val="50000"/>
              </a:spcBef>
            </a:pPr>
            <a:r>
              <a:rPr lang="it-IT" altLang="it-IT" sz="2000" b="1" dirty="0">
                <a:latin typeface="Verdana" pitchFamily="34" charset="0"/>
                <a:sym typeface="Wingdings 3" pitchFamily="18" charset="2"/>
              </a:rPr>
              <a:t>Acque reflue civili   1.400.000 m</a:t>
            </a:r>
            <a:r>
              <a:rPr lang="it-IT" altLang="it-IT" sz="2000" b="1" baseline="30000" dirty="0">
                <a:latin typeface="Verdana" pitchFamily="34" charset="0"/>
                <a:sym typeface="Wingdings 3" pitchFamily="18" charset="2"/>
              </a:rPr>
              <a:t>3</a:t>
            </a:r>
            <a:endParaRPr lang="it-IT" altLang="it-IT" sz="2000" b="1" dirty="0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it-IT" altLang="it-IT" dirty="0">
              <a:latin typeface="Verdana" pitchFamily="34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0" y="77769"/>
            <a:ext cx="69786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L’IMPIANTO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</a:t>
            </a: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DEPURAZIONE DEL CONSORZIO CUOIODEPUR</a:t>
            </a:r>
          </a:p>
        </p:txBody>
      </p:sp>
      <p:pic>
        <p:nvPicPr>
          <p:cNvPr id="24" name="Immagine 5" descr="logo Biosu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umetto 4 23"/>
          <p:cNvSpPr/>
          <p:nvPr/>
        </p:nvSpPr>
        <p:spPr>
          <a:xfrm>
            <a:off x="5283200" y="3651250"/>
            <a:ext cx="3240088" cy="1473200"/>
          </a:xfrm>
          <a:prstGeom prst="cloudCallout">
            <a:avLst>
              <a:gd name="adj1" fmla="val -53352"/>
              <a:gd name="adj2" fmla="val 761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304800" y="1162050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it-IT" altLang="it-IT" sz="2400">
                <a:latin typeface="Calibri" pitchFamily="34" charset="0"/>
              </a:rPr>
              <a:t>Sono caratterizzati da :</a:t>
            </a:r>
          </a:p>
          <a:p>
            <a:pPr marL="609600" indent="-609600">
              <a:spcBef>
                <a:spcPct val="20000"/>
              </a:spcBef>
            </a:pPr>
            <a:endParaRPr lang="it-IT" altLang="it-IT" sz="2800">
              <a:latin typeface="Calibri" pitchFamily="34" charset="0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304800" y="1985963"/>
            <a:ext cx="360363" cy="287337"/>
          </a:xfrm>
          <a:prstGeom prst="rightArrow">
            <a:avLst>
              <a:gd name="adj1" fmla="val 50000"/>
              <a:gd name="adj2" fmla="val 31354"/>
            </a:avLst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952500" y="1809750"/>
            <a:ext cx="7488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2060"/>
                </a:solidFill>
                <a:latin typeface="Verdana" pitchFamily="34" charset="0"/>
              </a:rPr>
              <a:t>Presenza di composti biorefrattari e inibenti (tannini naturali e sintetici)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304800" y="2714625"/>
            <a:ext cx="360363" cy="287338"/>
          </a:xfrm>
          <a:prstGeom prst="rightArrow">
            <a:avLst>
              <a:gd name="adj1" fmla="val 50000"/>
              <a:gd name="adj2" fmla="val 31354"/>
            </a:avLst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04800" y="3362325"/>
            <a:ext cx="360363" cy="287338"/>
          </a:xfrm>
          <a:prstGeom prst="rightArrow">
            <a:avLst>
              <a:gd name="adj1" fmla="val 50000"/>
              <a:gd name="adj2" fmla="val 31354"/>
            </a:avLst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304800" y="3884613"/>
            <a:ext cx="360363" cy="287337"/>
          </a:xfrm>
          <a:prstGeom prst="rightArrow">
            <a:avLst>
              <a:gd name="adj1" fmla="val 50000"/>
              <a:gd name="adj2" fmla="val 31354"/>
            </a:avLst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023938" y="2674938"/>
            <a:ext cx="6049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2060"/>
                </a:solidFill>
                <a:latin typeface="Verdana" pitchFamily="34" charset="0"/>
              </a:rPr>
              <a:t>Elevato carico organico [ COD BOD]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952500" y="3322638"/>
            <a:ext cx="6049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2060"/>
                </a:solidFill>
                <a:latin typeface="Verdana" pitchFamily="34" charset="0"/>
              </a:rPr>
              <a:t>Elevato carico di azoto [ biodegradabile e non]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855663" y="3970338"/>
            <a:ext cx="6049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2060"/>
                </a:solidFill>
                <a:latin typeface="Verdana" pitchFamily="34" charset="0"/>
              </a:rPr>
              <a:t>Notevole contenuto di solidi sospesi </a:t>
            </a:r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304800" y="4895850"/>
            <a:ext cx="360363" cy="287338"/>
          </a:xfrm>
          <a:prstGeom prst="rightArrow">
            <a:avLst>
              <a:gd name="adj1" fmla="val 50000"/>
              <a:gd name="adj2" fmla="val 31354"/>
            </a:avLst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793750" y="4895850"/>
            <a:ext cx="6049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b="1">
                <a:solidFill>
                  <a:srgbClr val="002060"/>
                </a:solidFill>
                <a:latin typeface="Verdana" pitchFamily="34" charset="0"/>
              </a:rPr>
              <a:t>Elevata salinità: cloruri &amp; </a:t>
            </a:r>
            <a:r>
              <a:rPr lang="it-IT" altLang="it-IT" b="1">
                <a:solidFill>
                  <a:srgbClr val="FF0000"/>
                </a:solidFill>
                <a:latin typeface="Verdana" pitchFamily="34" charset="0"/>
              </a:rPr>
              <a:t>solfati</a:t>
            </a:r>
          </a:p>
        </p:txBody>
      </p:sp>
      <p:sp>
        <p:nvSpPr>
          <p:cNvPr id="6159" name="AutoShape 13"/>
          <p:cNvSpPr>
            <a:spLocks noChangeArrowheads="1"/>
          </p:cNvSpPr>
          <p:nvPr/>
        </p:nvSpPr>
        <p:spPr bwMode="auto">
          <a:xfrm>
            <a:off x="349250" y="5784850"/>
            <a:ext cx="360363" cy="287338"/>
          </a:xfrm>
          <a:prstGeom prst="rightArrow">
            <a:avLst>
              <a:gd name="adj1" fmla="val 50000"/>
              <a:gd name="adj2" fmla="val 31354"/>
            </a:avLst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0" name="Text Box 14"/>
          <p:cNvSpPr txBox="1">
            <a:spLocks noChangeArrowheads="1"/>
          </p:cNvSpPr>
          <p:nvPr/>
        </p:nvSpPr>
        <p:spPr bwMode="auto">
          <a:xfrm>
            <a:off x="793750" y="5740400"/>
            <a:ext cx="6049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b="1">
                <a:solidFill>
                  <a:srgbClr val="002060"/>
                </a:solidFill>
                <a:latin typeface="Verdana" pitchFamily="34" charset="0"/>
              </a:rPr>
              <a:t>Elevata contenuto di </a:t>
            </a:r>
            <a:r>
              <a:rPr lang="it-IT" altLang="it-IT" b="1">
                <a:solidFill>
                  <a:srgbClr val="FF0000"/>
                </a:solidFill>
                <a:latin typeface="Verdana" pitchFamily="34" charset="0"/>
              </a:rPr>
              <a:t>solfuri (HS</a:t>
            </a:r>
            <a:r>
              <a:rPr lang="it-IT" altLang="it-IT" b="1" baseline="3000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it-IT" altLang="it-IT" b="1">
                <a:solidFill>
                  <a:srgbClr val="FF0000"/>
                </a:solidFill>
                <a:latin typeface="Verdana" pitchFamily="34" charset="0"/>
              </a:rPr>
              <a:t>  S</a:t>
            </a:r>
            <a:r>
              <a:rPr lang="it-IT" altLang="it-IT" b="1" baseline="30000">
                <a:solidFill>
                  <a:srgbClr val="FF0000"/>
                </a:solidFill>
                <a:latin typeface="Verdana" pitchFamily="34" charset="0"/>
              </a:rPr>
              <a:t>--</a:t>
            </a:r>
            <a:r>
              <a:rPr lang="it-IT" altLang="it-IT" b="1">
                <a:solidFill>
                  <a:srgbClr val="FF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8210" name="Text Box 6"/>
          <p:cNvSpPr txBox="1">
            <a:spLocks noChangeArrowheads="1"/>
          </p:cNvSpPr>
          <p:nvPr/>
        </p:nvSpPr>
        <p:spPr bwMode="auto">
          <a:xfrm>
            <a:off x="6427788" y="3895725"/>
            <a:ext cx="22971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Emissioni di H</a:t>
            </a:r>
            <a:r>
              <a:rPr lang="it-IT" altLang="it-IT" sz="14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</a:t>
            </a:r>
            <a:r>
              <a:rPr lang="it-IT" altLang="it-IT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</a:t>
            </a:r>
          </a:p>
        </p:txBody>
      </p:sp>
      <p:pic>
        <p:nvPicPr>
          <p:cNvPr id="6162" name="Picture 8" descr="Spacefill model of hydrogen sulf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3263" y="3822700"/>
            <a:ext cx="64452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10" descr="http://upload.wikimedia.org/wikipedia/commons/thumb/8/86/Hazard_TT.svg/106px-Hazard_TT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388" y="4316413"/>
            <a:ext cx="5191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14" descr="http://www.beyondthecreek.com/wp-content/uploads/2012/08/rotten-eggs.jpg"/>
          <p:cNvPicPr>
            <a:picLocks noChangeAspect="1" noChangeArrowheads="1"/>
          </p:cNvPicPr>
          <p:nvPr/>
        </p:nvPicPr>
        <p:blipFill>
          <a:blip r:embed="rId5" cstate="print"/>
          <a:srcRect l="25500" t="56306" r="37000"/>
          <a:stretch>
            <a:fillRect/>
          </a:stretch>
        </p:blipFill>
        <p:spPr bwMode="auto">
          <a:xfrm>
            <a:off x="7239000" y="4249738"/>
            <a:ext cx="70485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ttore 1 26"/>
          <p:cNvCxnSpPr/>
          <p:nvPr/>
        </p:nvCxnSpPr>
        <p:spPr>
          <a:xfrm>
            <a:off x="0" y="8064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0" y="171430"/>
            <a:ext cx="69786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 REFLUI INDUSTRIALI CONCIARI</a:t>
            </a:r>
          </a:p>
        </p:txBody>
      </p:sp>
      <p:pic>
        <p:nvPicPr>
          <p:cNvPr id="26" name="Immagine 5" descr="logo Biosur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ttore 1 29"/>
          <p:cNvCxnSpPr/>
          <p:nvPr/>
        </p:nvCxnSpPr>
        <p:spPr>
          <a:xfrm>
            <a:off x="0" y="67310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068388"/>
            <a:ext cx="8594725" cy="551973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2151063" y="1204913"/>
            <a:ext cx="4632325" cy="614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0" tIns="0" rIns="28573" bIns="0">
            <a:spAutoFit/>
          </a:bodyPr>
          <a:lstStyle/>
          <a:p>
            <a:pPr marL="27905" algn="ctr" eaLnBrk="1" hangingPunct="1">
              <a:defRPr/>
            </a:pP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Trattamenti</a:t>
            </a:r>
            <a:r>
              <a:rPr lang="en-US" sz="2000" b="1" dirty="0"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preliminari</a:t>
            </a:r>
            <a:r>
              <a:rPr lang="en-US" sz="2000" b="1" dirty="0">
                <a:latin typeface="+mj-lt"/>
                <a:cs typeface="Times New Roman" pitchFamily="18" charset="0"/>
                <a:sym typeface="Verdana" pitchFamily="63" charset="0"/>
              </a:rPr>
              <a:t>, </a:t>
            </a: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equalizzazione</a:t>
            </a:r>
            <a:r>
              <a:rPr lang="en-US" sz="2000" b="1" dirty="0">
                <a:latin typeface="+mj-lt"/>
                <a:cs typeface="Times New Roman" pitchFamily="18" charset="0"/>
                <a:sym typeface="Verdana" pitchFamily="63" charset="0"/>
              </a:rPr>
              <a:t> , </a:t>
            </a: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ossidazione</a:t>
            </a:r>
            <a:r>
              <a:rPr lang="en-US" sz="2000" b="1" dirty="0"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solfuri</a:t>
            </a: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</p:txBody>
      </p:sp>
      <p:sp>
        <p:nvSpPr>
          <p:cNvPr id="23" name="Rectangle 10"/>
          <p:cNvSpPr>
            <a:spLocks/>
          </p:cNvSpPr>
          <p:nvPr/>
        </p:nvSpPr>
        <p:spPr bwMode="auto">
          <a:xfrm>
            <a:off x="1262063" y="2581275"/>
            <a:ext cx="2065337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0" tIns="0" rIns="28573" bIns="0">
            <a:spAutoFit/>
          </a:bodyPr>
          <a:lstStyle/>
          <a:p>
            <a:pPr marL="27905" algn="ctr" eaLnBrk="1" hangingPunct="1">
              <a:defRPr/>
            </a:pP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Denitrificazione</a:t>
            </a: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</p:txBody>
      </p:sp>
      <p:sp>
        <p:nvSpPr>
          <p:cNvPr id="24" name="Rectangle 11"/>
          <p:cNvSpPr>
            <a:spLocks/>
          </p:cNvSpPr>
          <p:nvPr/>
        </p:nvSpPr>
        <p:spPr bwMode="auto">
          <a:xfrm>
            <a:off x="628650" y="4067175"/>
            <a:ext cx="2381250" cy="306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0" tIns="0" rIns="28573" bIns="0">
            <a:spAutoFit/>
          </a:bodyPr>
          <a:lstStyle/>
          <a:p>
            <a:pPr marL="27905" algn="ctr" eaLnBrk="1" hangingPunct="1">
              <a:defRPr/>
            </a:pP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Disidratazione</a:t>
            </a:r>
            <a:r>
              <a:rPr lang="en-US" sz="2000" b="1" dirty="0"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fanghi</a:t>
            </a: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</p:txBody>
      </p:sp>
      <p:sp>
        <p:nvSpPr>
          <p:cNvPr id="25" name="Rectangle 12"/>
          <p:cNvSpPr>
            <a:spLocks/>
          </p:cNvSpPr>
          <p:nvPr/>
        </p:nvSpPr>
        <p:spPr bwMode="auto">
          <a:xfrm>
            <a:off x="7224713" y="1560513"/>
            <a:ext cx="1625600" cy="6159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0" tIns="0" rIns="28573" bIns="0">
            <a:spAutoFit/>
          </a:bodyPr>
          <a:lstStyle/>
          <a:p>
            <a:pPr marL="27905" algn="ctr" eaLnBrk="1" hangingPunct="1">
              <a:defRPr/>
            </a:pP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Ispessimento</a:t>
            </a:r>
            <a:r>
              <a:rPr lang="en-US" sz="2000" b="1" dirty="0"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dirty="0" err="1">
                <a:latin typeface="+mj-lt"/>
                <a:cs typeface="Times New Roman" pitchFamily="18" charset="0"/>
                <a:sym typeface="Verdana" pitchFamily="63" charset="0"/>
              </a:rPr>
              <a:t>fanghi</a:t>
            </a: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082800" y="1914525"/>
            <a:ext cx="5594350" cy="2073275"/>
            <a:chOff x="0" y="139"/>
            <a:chExt cx="5010" cy="1857"/>
          </a:xfrm>
        </p:grpSpPr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H="1">
              <a:off x="0" y="1110"/>
              <a:ext cx="1717" cy="886"/>
            </a:xfrm>
            <a:prstGeom prst="line">
              <a:avLst/>
            </a:prstGeom>
            <a:noFill/>
            <a:ln w="63500">
              <a:solidFill>
                <a:srgbClr val="FF8000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pPr eaLnBrk="1" hangingPunct="1">
                <a:defRPr/>
              </a:pPr>
              <a:endParaRPr lang="it-IT" sz="2000">
                <a:latin typeface="+mj-lt"/>
              </a:endParaRPr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H="1">
              <a:off x="850" y="957"/>
              <a:ext cx="690" cy="165"/>
            </a:xfrm>
            <a:prstGeom prst="line">
              <a:avLst/>
            </a:prstGeom>
            <a:noFill/>
            <a:ln w="63500">
              <a:solidFill>
                <a:srgbClr val="FF8000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pPr eaLnBrk="1" hangingPunct="1">
                <a:defRPr/>
              </a:pPr>
              <a:endParaRPr lang="it-IT" sz="2000">
                <a:latin typeface="+mj-lt"/>
              </a:endParaRPr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rot="10800000" flipH="1" flipV="1">
              <a:off x="2400" y="695"/>
              <a:ext cx="2610" cy="9"/>
            </a:xfrm>
            <a:prstGeom prst="line">
              <a:avLst/>
            </a:prstGeom>
            <a:noFill/>
            <a:ln w="63500">
              <a:solidFill>
                <a:srgbClr val="FF8000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pPr eaLnBrk="1" hangingPunct="1">
                <a:defRPr/>
              </a:pPr>
              <a:endParaRPr lang="it-IT" sz="2000">
                <a:latin typeface="+mj-lt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399" y="139"/>
              <a:ext cx="1598" cy="461"/>
              <a:chOff x="2" y="139"/>
              <a:chExt cx="1598" cy="461"/>
            </a:xfrm>
          </p:grpSpPr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670" y="209"/>
                <a:ext cx="87" cy="391"/>
              </a:xfrm>
              <a:prstGeom prst="line">
                <a:avLst/>
              </a:prstGeom>
              <a:noFill/>
              <a:ln w="63500">
                <a:solidFill>
                  <a:srgbClr val="FF8000"/>
                </a:solidFill>
                <a:round/>
                <a:headEnd type="stealth" w="med" len="med"/>
                <a:tailEnd/>
              </a:ln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it-IT" sz="2000">
                  <a:latin typeface="+mj-lt"/>
                </a:endParaRPr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832" y="283"/>
                <a:ext cx="768" cy="316"/>
              </a:xfrm>
              <a:prstGeom prst="line">
                <a:avLst/>
              </a:prstGeom>
              <a:noFill/>
              <a:ln w="63500">
                <a:solidFill>
                  <a:srgbClr val="FF8000"/>
                </a:solidFill>
                <a:round/>
                <a:headEnd type="stealth" w="med" len="med"/>
                <a:tailEnd/>
              </a:ln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it-IT" sz="2000">
                  <a:latin typeface="+mj-lt"/>
                </a:endParaRPr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 rot="10800000">
                <a:off x="2" y="139"/>
                <a:ext cx="256" cy="461"/>
              </a:xfrm>
              <a:prstGeom prst="line">
                <a:avLst/>
              </a:prstGeom>
              <a:noFill/>
              <a:ln w="63500">
                <a:solidFill>
                  <a:srgbClr val="FF8000"/>
                </a:solidFill>
                <a:round/>
                <a:headEnd type="stealth" w="med" len="med"/>
                <a:tailEnd/>
              </a:ln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it-IT" sz="2000">
                  <a:latin typeface="+mj-lt"/>
                </a:endParaRPr>
              </a:p>
            </p:txBody>
          </p:sp>
        </p:grpSp>
      </p:grpSp>
      <p:sp>
        <p:nvSpPr>
          <p:cNvPr id="37" name="Rectangle 25"/>
          <p:cNvSpPr>
            <a:spLocks/>
          </p:cNvSpPr>
          <p:nvPr/>
        </p:nvSpPr>
        <p:spPr bwMode="auto">
          <a:xfrm>
            <a:off x="5027613" y="3795713"/>
            <a:ext cx="3260725" cy="2462212"/>
          </a:xfrm>
          <a:prstGeom prst="rect">
            <a:avLst/>
          </a:prstGeom>
          <a:solidFill>
            <a:srgbClr val="FFFDB5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0" tIns="0" rIns="28573" bIns="0">
            <a:spAutoFit/>
          </a:bodyPr>
          <a:lstStyle/>
          <a:p>
            <a:pPr marL="27905" algn="ctr" eaLnBrk="1" hangingPunct="1">
              <a:defRPr/>
            </a:pPr>
            <a:r>
              <a:rPr lang="en-US" sz="2000" b="1" i="1" dirty="0" err="1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Trattamento</a:t>
            </a:r>
            <a:r>
              <a:rPr lang="en-US" sz="2000" b="1" i="1" dirty="0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effluenti</a:t>
            </a:r>
            <a:r>
              <a:rPr lang="en-US" sz="2000" b="1" i="1" dirty="0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gassosi</a:t>
            </a:r>
            <a:r>
              <a:rPr lang="en-US" sz="2000" b="1" i="1" dirty="0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contaminati</a:t>
            </a:r>
            <a:r>
              <a:rPr lang="en-US" sz="2000" b="1" i="1" dirty="0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da</a:t>
            </a:r>
            <a:r>
              <a:rPr lang="en-US" sz="2000" b="1" i="1" dirty="0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 H</a:t>
            </a:r>
            <a:r>
              <a:rPr lang="en-US" sz="2000" b="1" i="1" baseline="-25000" dirty="0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2</a:t>
            </a:r>
            <a:r>
              <a:rPr lang="en-US" sz="2000" b="1" i="1" dirty="0">
                <a:solidFill>
                  <a:srgbClr val="002060"/>
                </a:solidFill>
                <a:latin typeface="+mj-lt"/>
                <a:cs typeface="Times New Roman" pitchFamily="18" charset="0"/>
                <a:sym typeface="Verdana" pitchFamily="63" charset="0"/>
              </a:rPr>
              <a:t>S </a:t>
            </a:r>
          </a:p>
          <a:p>
            <a:pPr marL="27905" algn="ctr" eaLnBrk="1" hangingPunct="1">
              <a:defRPr/>
            </a:pP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  <a:p>
            <a:pPr marL="27905" algn="ctr" eaLnBrk="1" hangingPunct="1">
              <a:defRPr/>
            </a:pP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  <a:p>
            <a:pPr marL="27905" algn="ctr" eaLnBrk="1" hangingPunct="1">
              <a:defRPr/>
            </a:pP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  <a:p>
            <a:pPr marL="27905" algn="ctr" eaLnBrk="1" hangingPunct="1">
              <a:defRPr/>
            </a:pP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  <a:p>
            <a:pPr marL="27905" algn="ctr" eaLnBrk="1" hangingPunct="1">
              <a:defRPr/>
            </a:pP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  <a:p>
            <a:pPr marL="27905" algn="ctr" eaLnBrk="1" hangingPunct="1">
              <a:defRPr/>
            </a:pPr>
            <a:endParaRPr lang="en-US" sz="2000" b="1" dirty="0">
              <a:latin typeface="+mj-lt"/>
              <a:cs typeface="Times New Roman" pitchFamily="18" charset="0"/>
              <a:sym typeface="Verdana" pitchFamily="63" charset="0"/>
            </a:endParaRPr>
          </a:p>
        </p:txBody>
      </p:sp>
      <p:sp>
        <p:nvSpPr>
          <p:cNvPr id="34" name="AutoShape 22"/>
          <p:cNvSpPr>
            <a:spLocks/>
          </p:cNvSpPr>
          <p:nvPr/>
        </p:nvSpPr>
        <p:spPr bwMode="auto">
          <a:xfrm rot="3216290">
            <a:off x="4231481" y="3161507"/>
            <a:ext cx="1096963" cy="241300"/>
          </a:xfrm>
          <a:prstGeom prst="rightArrow">
            <a:avLst>
              <a:gd name="adj1" fmla="val 40000"/>
              <a:gd name="adj2" fmla="val 171955"/>
            </a:avLst>
          </a:prstGeom>
          <a:solidFill>
            <a:srgbClr val="FF0000">
              <a:alpha val="55685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eaLnBrk="1" hangingPunct="1">
              <a:defRPr/>
            </a:pPr>
            <a:endParaRPr lang="it-IT" sz="2000">
              <a:latin typeface="+mj-lt"/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>
            <a:off x="3801198" y="2350784"/>
            <a:ext cx="978764" cy="608278"/>
          </a:xfrm>
          <a:custGeom>
            <a:avLst/>
            <a:gdLst>
              <a:gd name="T0" fmla="*/ 0 w 21600"/>
              <a:gd name="T1" fmla="*/ 18383 h 21600"/>
              <a:gd name="T2" fmla="*/ 14779 w 21600"/>
              <a:gd name="T3" fmla="*/ 21600 h 21600"/>
              <a:gd name="T4" fmla="*/ 21600 w 21600"/>
              <a:gd name="T5" fmla="*/ 4136 h 21600"/>
              <a:gd name="T6" fmla="*/ 4547 w 21600"/>
              <a:gd name="T7" fmla="*/ 0 h 21600"/>
              <a:gd name="T8" fmla="*/ 0 w 21600"/>
              <a:gd name="T9" fmla="*/ 18383 h 21600"/>
              <a:gd name="T10" fmla="*/ 0 w 21600"/>
              <a:gd name="T11" fmla="*/ 1838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18383"/>
                </a:moveTo>
                <a:lnTo>
                  <a:pt x="14779" y="21600"/>
                </a:lnTo>
                <a:lnTo>
                  <a:pt x="21600" y="4136"/>
                </a:lnTo>
                <a:lnTo>
                  <a:pt x="4547" y="0"/>
                </a:lnTo>
                <a:lnTo>
                  <a:pt x="0" y="18383"/>
                </a:lnTo>
                <a:close/>
                <a:moveTo>
                  <a:pt x="0" y="18383"/>
                </a:moveTo>
              </a:path>
            </a:pathLst>
          </a:custGeom>
          <a:solidFill>
            <a:srgbClr val="FF0000">
              <a:alpha val="55685"/>
            </a:srgb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/>
          <a:lstStyle/>
          <a:p>
            <a:pPr eaLnBrk="1" hangingPunct="1">
              <a:defRPr/>
            </a:pPr>
            <a:endParaRPr lang="it-IT" sz="2000">
              <a:latin typeface="+mj-lt"/>
            </a:endParaRPr>
          </a:p>
        </p:txBody>
      </p:sp>
      <p:pic>
        <p:nvPicPr>
          <p:cNvPr id="71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4463" y="4467225"/>
            <a:ext cx="28670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0" y="142852"/>
            <a:ext cx="69786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altLang="it-IT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LE SORGENTI DELLE EMISSIONI ODORIGENE</a:t>
            </a:r>
          </a:p>
        </p:txBody>
      </p:sp>
      <p:pic>
        <p:nvPicPr>
          <p:cNvPr id="35" name="Immagine 5" descr="logo Biosur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13" y="-14290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5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/>
          <p:cNvSpPr/>
          <p:nvPr/>
        </p:nvSpPr>
        <p:spPr>
          <a:xfrm>
            <a:off x="6500826" y="4929198"/>
            <a:ext cx="714380" cy="715961"/>
          </a:xfrm>
          <a:prstGeom prst="ellipse">
            <a:avLst/>
          </a:prstGeom>
          <a:solidFill>
            <a:srgbClr val="FFFF00">
              <a:alpha val="3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+mj-lt"/>
            </a:endParaRPr>
          </a:p>
        </p:txBody>
      </p:sp>
      <p:grpSp>
        <p:nvGrpSpPr>
          <p:cNvPr id="3" name="Gruppo 63"/>
          <p:cNvGrpSpPr>
            <a:grpSpLocks/>
          </p:cNvGrpSpPr>
          <p:nvPr/>
        </p:nvGrpSpPr>
        <p:grpSpPr bwMode="auto">
          <a:xfrm>
            <a:off x="3571868" y="928670"/>
            <a:ext cx="6054821" cy="4672012"/>
            <a:chOff x="785790" y="817902"/>
            <a:chExt cx="6054782" cy="4671411"/>
          </a:xfrm>
        </p:grpSpPr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2247921" y="3362306"/>
              <a:ext cx="1831976" cy="1062038"/>
              <a:chOff x="1923" y="2478"/>
              <a:chExt cx="1154" cy="669"/>
            </a:xfrm>
          </p:grpSpPr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27" y="2483"/>
                <a:ext cx="1145" cy="661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34" name="Rectangle 12"/>
              <p:cNvSpPr>
                <a:spLocks noChangeArrowheads="1"/>
              </p:cNvSpPr>
              <p:nvPr/>
            </p:nvSpPr>
            <p:spPr bwMode="auto">
              <a:xfrm>
                <a:off x="1923" y="2478"/>
                <a:ext cx="1154" cy="669"/>
              </a:xfrm>
              <a:prstGeom prst="rect">
                <a:avLst/>
              </a:prstGeom>
              <a:noFill/>
              <a:ln w="8" cap="rnd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2425719" y="977881"/>
              <a:ext cx="1573212" cy="1185863"/>
              <a:chOff x="2035" y="976"/>
              <a:chExt cx="991" cy="747"/>
            </a:xfrm>
          </p:grpSpPr>
          <p:pic>
            <p:nvPicPr>
              <p:cNvPr id="31" name="Picture 2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37" y="981"/>
                <a:ext cx="983" cy="739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32" name="Rectangle 26"/>
              <p:cNvSpPr>
                <a:spLocks noChangeArrowheads="1"/>
              </p:cNvSpPr>
              <p:nvPr/>
            </p:nvSpPr>
            <p:spPr bwMode="auto">
              <a:xfrm>
                <a:off x="2035" y="976"/>
                <a:ext cx="991" cy="747"/>
              </a:xfrm>
              <a:prstGeom prst="rect">
                <a:avLst/>
              </a:prstGeom>
              <a:noFill/>
              <a:ln w="8" cap="rnd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4560937" y="1079805"/>
              <a:ext cx="1087430" cy="27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it-IT" b="1" dirty="0" err="1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Treated</a:t>
              </a:r>
              <a:r>
                <a:rPr lang="it-IT" b="1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 gas</a:t>
              </a:r>
              <a:endParaRPr lang="it-IT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3" name="Rectangle 426"/>
            <p:cNvSpPr>
              <a:spLocks noChangeArrowheads="1"/>
            </p:cNvSpPr>
            <p:nvPr/>
          </p:nvSpPr>
          <p:spPr bwMode="auto">
            <a:xfrm>
              <a:off x="6840572" y="1786152"/>
              <a:ext cx="0" cy="27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it-IT">
                <a:latin typeface="+mj-lt"/>
                <a:cs typeface="Times New Roman" pitchFamily="18" charset="0"/>
              </a:endParaRPr>
            </a:p>
          </p:txBody>
        </p:sp>
        <p:sp>
          <p:nvSpPr>
            <p:cNvPr id="14" name="Rectangle 427"/>
            <p:cNvSpPr>
              <a:spLocks noChangeArrowheads="1"/>
            </p:cNvSpPr>
            <p:nvPr/>
          </p:nvSpPr>
          <p:spPr bwMode="auto">
            <a:xfrm>
              <a:off x="6772309" y="2081389"/>
              <a:ext cx="0" cy="27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it-IT"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Rectangle 446"/>
            <p:cNvSpPr>
              <a:spLocks noChangeArrowheads="1"/>
            </p:cNvSpPr>
            <p:nvPr/>
          </p:nvSpPr>
          <p:spPr bwMode="auto">
            <a:xfrm>
              <a:off x="4697446" y="1675048"/>
              <a:ext cx="1306504" cy="27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it-IT" b="1" dirty="0" err="1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Desorbed</a:t>
              </a:r>
              <a:r>
                <a:rPr lang="it-IT" b="1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 H</a:t>
              </a:r>
              <a:r>
                <a:rPr lang="it-IT" b="1" baseline="-25000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2</a:t>
              </a:r>
              <a:r>
                <a:rPr lang="it-IT" b="1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S</a:t>
              </a:r>
              <a:endParaRPr lang="it-IT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6" name="Freeform 450"/>
            <p:cNvSpPr>
              <a:spLocks/>
            </p:cNvSpPr>
            <p:nvPr/>
          </p:nvSpPr>
          <p:spPr bwMode="auto">
            <a:xfrm>
              <a:off x="1970112" y="1500169"/>
              <a:ext cx="473076" cy="173037"/>
            </a:xfrm>
            <a:custGeom>
              <a:avLst/>
              <a:gdLst>
                <a:gd name="T0" fmla="*/ 224 w 298"/>
                <a:gd name="T1" fmla="*/ 0 h 109"/>
                <a:gd name="T2" fmla="*/ 224 w 298"/>
                <a:gd name="T3" fmla="*/ 27 h 109"/>
                <a:gd name="T4" fmla="*/ 0 w 298"/>
                <a:gd name="T5" fmla="*/ 27 h 109"/>
                <a:gd name="T6" fmla="*/ 0 w 298"/>
                <a:gd name="T7" fmla="*/ 82 h 109"/>
                <a:gd name="T8" fmla="*/ 224 w 298"/>
                <a:gd name="T9" fmla="*/ 82 h 109"/>
                <a:gd name="T10" fmla="*/ 224 w 298"/>
                <a:gd name="T11" fmla="*/ 109 h 109"/>
                <a:gd name="T12" fmla="*/ 298 w 298"/>
                <a:gd name="T13" fmla="*/ 54 h 109"/>
                <a:gd name="T14" fmla="*/ 224 w 298"/>
                <a:gd name="T15" fmla="*/ 0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8"/>
                <a:gd name="T25" fmla="*/ 0 h 109"/>
                <a:gd name="T26" fmla="*/ 298 w 298"/>
                <a:gd name="T27" fmla="*/ 109 h 1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8" h="109">
                  <a:moveTo>
                    <a:pt x="224" y="0"/>
                  </a:moveTo>
                  <a:lnTo>
                    <a:pt x="224" y="27"/>
                  </a:lnTo>
                  <a:lnTo>
                    <a:pt x="0" y="27"/>
                  </a:lnTo>
                  <a:lnTo>
                    <a:pt x="0" y="82"/>
                  </a:lnTo>
                  <a:lnTo>
                    <a:pt x="224" y="82"/>
                  </a:lnTo>
                  <a:lnTo>
                    <a:pt x="224" y="109"/>
                  </a:lnTo>
                  <a:lnTo>
                    <a:pt x="298" y="54"/>
                  </a:lnTo>
                  <a:lnTo>
                    <a:pt x="224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it-IT">
                <a:latin typeface="+mj-lt"/>
              </a:endParaRPr>
            </a:p>
          </p:txBody>
        </p:sp>
        <p:grpSp>
          <p:nvGrpSpPr>
            <p:cNvPr id="10" name="Gruppo 833"/>
            <p:cNvGrpSpPr>
              <a:grpSpLocks/>
            </p:cNvGrpSpPr>
            <p:nvPr/>
          </p:nvGrpSpPr>
          <p:grpSpPr bwMode="auto">
            <a:xfrm>
              <a:off x="787473" y="2175051"/>
              <a:ext cx="1844663" cy="919047"/>
              <a:chOff x="1887576" y="2816380"/>
              <a:chExt cx="1845250" cy="919245"/>
            </a:xfrm>
          </p:grpSpPr>
          <p:sp>
            <p:nvSpPr>
              <p:cNvPr id="29" name="Rectangle 47"/>
              <p:cNvSpPr>
                <a:spLocks noChangeArrowheads="1"/>
              </p:cNvSpPr>
              <p:nvPr/>
            </p:nvSpPr>
            <p:spPr bwMode="auto">
              <a:xfrm>
                <a:off x="1887576" y="2816380"/>
                <a:ext cx="1845250" cy="554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it-IT" b="1" dirty="0" err="1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Exhausted</a:t>
                </a:r>
                <a:r>
                  <a:rPr lang="it-IT" b="1" dirty="0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it-IT" b="1" dirty="0" err="1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scrubbers</a:t>
                </a:r>
                <a:r>
                  <a:rPr lang="it-IT" b="1" dirty="0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it-IT" b="1" dirty="0" err="1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solution</a:t>
                </a:r>
                <a:endParaRPr lang="it-IT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0" name="Rectangle 48"/>
              <p:cNvSpPr>
                <a:spLocks noChangeArrowheads="1"/>
              </p:cNvSpPr>
              <p:nvPr/>
            </p:nvSpPr>
            <p:spPr bwMode="auto">
              <a:xfrm>
                <a:off x="2368700" y="3459376"/>
                <a:ext cx="809877" cy="27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defRPr/>
                </a:pPr>
                <a:r>
                  <a:rPr lang="it-IT" b="1" dirty="0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HS</a:t>
                </a:r>
                <a:r>
                  <a:rPr lang="it-IT" b="1" baseline="30000" dirty="0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-</a:t>
                </a:r>
                <a:endParaRPr lang="it-IT" baseline="300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18" name="CasellaDiTesto 17"/>
            <p:cNvSpPr txBox="1">
              <a:spLocks noChangeArrowheads="1"/>
            </p:cNvSpPr>
            <p:nvPr/>
          </p:nvSpPr>
          <p:spPr bwMode="auto">
            <a:xfrm>
              <a:off x="4125946" y="3675054"/>
              <a:ext cx="2285985" cy="646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b="1" dirty="0">
                  <a:latin typeface="+mj-lt"/>
                  <a:cs typeface="Times New Roman" pitchFamily="18" charset="0"/>
                </a:rPr>
                <a:t>Industrial </a:t>
              </a:r>
              <a:r>
                <a:rPr lang="it-IT" b="1" dirty="0" err="1">
                  <a:latin typeface="+mj-lt"/>
                  <a:cs typeface="Times New Roman" pitchFamily="18" charset="0"/>
                </a:rPr>
                <a:t>wastewater</a:t>
              </a:r>
              <a:endParaRPr lang="it-IT" b="1" dirty="0">
                <a:latin typeface="+mj-lt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it-IT" b="1" dirty="0">
                  <a:latin typeface="+mj-lt"/>
                  <a:cs typeface="Times New Roman" pitchFamily="18" charset="0"/>
                </a:rPr>
                <a:t>SO</a:t>
              </a:r>
              <a:r>
                <a:rPr lang="it-IT" b="1" baseline="-25000" dirty="0">
                  <a:latin typeface="+mj-lt"/>
                  <a:cs typeface="Times New Roman" pitchFamily="18" charset="0"/>
                </a:rPr>
                <a:t>4</a:t>
              </a:r>
              <a:r>
                <a:rPr lang="it-IT" b="1" baseline="30000" dirty="0">
                  <a:latin typeface="+mj-lt"/>
                  <a:cs typeface="Times New Roman" pitchFamily="18" charset="0"/>
                </a:rPr>
                <a:t>--</a:t>
              </a:r>
            </a:p>
          </p:txBody>
        </p:sp>
        <p:sp>
          <p:nvSpPr>
            <p:cNvPr id="19" name="CasellaDiTesto 401"/>
            <p:cNvSpPr txBox="1">
              <a:spLocks noChangeArrowheads="1"/>
            </p:cNvSpPr>
            <p:nvPr/>
          </p:nvSpPr>
          <p:spPr bwMode="auto">
            <a:xfrm>
              <a:off x="785790" y="1280557"/>
              <a:ext cx="1143000" cy="369292"/>
            </a:xfrm>
            <a:prstGeom prst="rect">
              <a:avLst/>
            </a:prstGeom>
            <a:solidFill>
              <a:srgbClr val="FFC000"/>
            </a:solidFill>
            <a:ln>
              <a:noFill/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NaOH</a:t>
              </a:r>
              <a:endParaRPr lang="it-IT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Rectangle 571"/>
            <p:cNvSpPr>
              <a:spLocks noChangeArrowheads="1"/>
            </p:cNvSpPr>
            <p:nvPr/>
          </p:nvSpPr>
          <p:spPr bwMode="auto">
            <a:xfrm>
              <a:off x="1378328" y="4658407"/>
              <a:ext cx="1682042" cy="83090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it-IT" b="1" dirty="0" err="1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Biological</a:t>
              </a:r>
              <a:r>
                <a:rPr lang="it-IT" b="1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 and </a:t>
              </a:r>
              <a:r>
                <a:rPr lang="it-IT" b="1" dirty="0" err="1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chemical</a:t>
              </a:r>
              <a:r>
                <a:rPr lang="it-IT" b="1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it-IT" b="1" dirty="0" err="1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oxydation</a:t>
              </a:r>
              <a:r>
                <a:rPr lang="it-IT" b="1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 </a:t>
              </a:r>
              <a:endParaRPr lang="it-IT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83071" y="2389336"/>
              <a:ext cx="2368458" cy="6842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Freccia in su 21"/>
            <p:cNvSpPr/>
            <p:nvPr/>
          </p:nvSpPr>
          <p:spPr>
            <a:xfrm>
              <a:off x="3929042" y="4460771"/>
              <a:ext cx="214311" cy="453967"/>
            </a:xfrm>
            <a:prstGeom prst="up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+mj-lt"/>
              </a:endParaRPr>
            </a:p>
          </p:txBody>
        </p:sp>
        <p:sp>
          <p:nvSpPr>
            <p:cNvPr id="23" name="Freccia in su 22"/>
            <p:cNvSpPr/>
            <p:nvPr/>
          </p:nvSpPr>
          <p:spPr>
            <a:xfrm rot="10800000">
              <a:off x="2632136" y="2214722"/>
              <a:ext cx="214312" cy="107142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+mj-lt"/>
              </a:endParaRPr>
            </a:p>
          </p:txBody>
        </p:sp>
        <p:sp>
          <p:nvSpPr>
            <p:cNvPr id="24" name="Freccia in su 23"/>
            <p:cNvSpPr/>
            <p:nvPr/>
          </p:nvSpPr>
          <p:spPr>
            <a:xfrm>
              <a:off x="3632255" y="2214722"/>
              <a:ext cx="214312" cy="1071424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+mj-lt"/>
              </a:endParaRPr>
            </a:p>
          </p:txBody>
        </p:sp>
        <p:sp>
          <p:nvSpPr>
            <p:cNvPr id="25" name="Freccia angolare in su 24"/>
            <p:cNvSpPr/>
            <p:nvPr/>
          </p:nvSpPr>
          <p:spPr>
            <a:xfrm>
              <a:off x="4203751" y="817902"/>
              <a:ext cx="357186" cy="785711"/>
            </a:xfrm>
            <a:prstGeom prst="bentUp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+mj-lt"/>
              </a:endParaRPr>
            </a:p>
          </p:txBody>
        </p:sp>
        <p:sp>
          <p:nvSpPr>
            <p:cNvPr id="26" name="Freccia in su 25"/>
            <p:cNvSpPr/>
            <p:nvPr/>
          </p:nvSpPr>
          <p:spPr>
            <a:xfrm rot="5400000">
              <a:off x="1648666" y="3763066"/>
              <a:ext cx="174626" cy="935070"/>
            </a:xfrm>
            <a:prstGeom prst="up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+mj-lt"/>
              </a:endParaRPr>
            </a:p>
          </p:txBody>
        </p:sp>
        <p:sp>
          <p:nvSpPr>
            <p:cNvPr id="27" name="Freccia angolare in su 26"/>
            <p:cNvSpPr/>
            <p:nvPr/>
          </p:nvSpPr>
          <p:spPr>
            <a:xfrm>
              <a:off x="4411696" y="3175053"/>
              <a:ext cx="1296962" cy="357141"/>
            </a:xfrm>
            <a:prstGeom prst="bentUp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+mj-lt"/>
              </a:endParaRPr>
            </a:p>
          </p:txBody>
        </p:sp>
        <p:sp>
          <p:nvSpPr>
            <p:cNvPr id="28" name="Freccia angolare in su 27"/>
            <p:cNvSpPr/>
            <p:nvPr/>
          </p:nvSpPr>
          <p:spPr>
            <a:xfrm rot="16200000">
              <a:off x="4810168" y="1347978"/>
              <a:ext cx="357141" cy="1582711"/>
            </a:xfrm>
            <a:prstGeom prst="bent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+mj-lt"/>
              </a:endParaRPr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6572264" y="5000636"/>
            <a:ext cx="7445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latin typeface="+mj-lt"/>
              </a:rPr>
              <a:t>O</a:t>
            </a:r>
            <a:r>
              <a:rPr lang="it-IT" sz="2800" b="1" baseline="-25000" dirty="0">
                <a:latin typeface="+mj-lt"/>
              </a:rPr>
              <a:t>2</a:t>
            </a:r>
            <a:endParaRPr lang="en-GB" sz="2800" b="1" baseline="-25000" dirty="0">
              <a:latin typeface="+mj-lt"/>
            </a:endParaRPr>
          </a:p>
        </p:txBody>
      </p:sp>
      <p:sp>
        <p:nvSpPr>
          <p:cNvPr id="36" name="CasellaDiTesto 4"/>
          <p:cNvSpPr txBox="1"/>
          <p:nvPr/>
        </p:nvSpPr>
        <p:spPr>
          <a:xfrm>
            <a:off x="7215206" y="4857760"/>
            <a:ext cx="17240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200" b="1" dirty="0">
                <a:latin typeface="+mj-lt"/>
              </a:rPr>
              <a:t>15 ton/d of pure </a:t>
            </a:r>
            <a:r>
              <a:rPr lang="it-IT" sz="2200" b="1" dirty="0" err="1">
                <a:latin typeface="+mj-lt"/>
              </a:rPr>
              <a:t>oxygen</a:t>
            </a:r>
            <a:endParaRPr lang="it-IT" sz="2200" b="1" dirty="0">
              <a:latin typeface="+mj-lt"/>
            </a:endParaRPr>
          </a:p>
          <a:p>
            <a:pPr>
              <a:defRPr/>
            </a:pPr>
            <a:endParaRPr lang="en-GB" sz="2200" b="1" dirty="0">
              <a:latin typeface="+mj-lt"/>
            </a:endParaRPr>
          </a:p>
        </p:txBody>
      </p:sp>
      <p:sp>
        <p:nvSpPr>
          <p:cNvPr id="37" name="CasellaDiTesto 36"/>
          <p:cNvSpPr txBox="1">
            <a:spLocks noChangeArrowheads="1"/>
          </p:cNvSpPr>
          <p:nvPr/>
        </p:nvSpPr>
        <p:spPr bwMode="auto">
          <a:xfrm>
            <a:off x="3571868" y="3429000"/>
            <a:ext cx="135732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>
                <a:latin typeface="+mj-lt"/>
                <a:cs typeface="Times New Roman" pitchFamily="18" charset="0"/>
              </a:rPr>
              <a:t>Industrial </a:t>
            </a:r>
            <a:r>
              <a:rPr lang="it-IT" b="1" dirty="0" err="1">
                <a:latin typeface="+mj-lt"/>
                <a:cs typeface="Times New Roman" pitchFamily="18" charset="0"/>
              </a:rPr>
              <a:t>wastewater</a:t>
            </a:r>
            <a:endParaRPr lang="it-IT" b="1" dirty="0">
              <a:latin typeface="+mj-lt"/>
              <a:cs typeface="Times New Roman" pitchFamily="18" charset="0"/>
            </a:endParaRPr>
          </a:p>
          <a:p>
            <a:pPr algn="ctr">
              <a:defRPr/>
            </a:pPr>
            <a:r>
              <a:rPr lang="it-IT" b="1" dirty="0">
                <a:latin typeface="+mj-lt"/>
                <a:cs typeface="Times New Roman" pitchFamily="18" charset="0"/>
              </a:rPr>
              <a:t>HS</a:t>
            </a:r>
            <a:r>
              <a:rPr lang="it-IT" b="1" baseline="30000" dirty="0">
                <a:latin typeface="+mj-lt"/>
                <a:cs typeface="Times New Roman" pitchFamily="18" charset="0"/>
              </a:rPr>
              <a:t>-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142844" y="928670"/>
            <a:ext cx="33179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dirty="0" smtClean="0">
                <a:latin typeface="+mj-lt"/>
              </a:rPr>
              <a:t>Trattamento chimico con gli </a:t>
            </a:r>
            <a:r>
              <a:rPr lang="it-IT" sz="2400" b="1" dirty="0" err="1" smtClean="0">
                <a:latin typeface="+mj-lt"/>
              </a:rPr>
              <a:t>scrubber</a:t>
            </a:r>
            <a:r>
              <a:rPr lang="it-IT" sz="2400" b="1" dirty="0" smtClean="0">
                <a:latin typeface="+mj-lt"/>
              </a:rPr>
              <a:t>:</a:t>
            </a:r>
          </a:p>
          <a:p>
            <a:pPr>
              <a:defRPr/>
            </a:pPr>
            <a:endParaRPr lang="it-IT" sz="2400" b="1" dirty="0">
              <a:latin typeface="+mj-lt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it-IT" sz="2400" b="1" dirty="0" smtClean="0">
                <a:latin typeface="+mj-lt"/>
              </a:rPr>
              <a:t>Reagenti (600 t all’anno di </a:t>
            </a:r>
            <a:r>
              <a:rPr lang="it-IT" sz="2400" b="1" dirty="0" err="1" smtClean="0">
                <a:latin typeface="+mj-lt"/>
              </a:rPr>
              <a:t>NaOH</a:t>
            </a:r>
            <a:r>
              <a:rPr lang="it-IT" sz="2400" b="1" dirty="0">
                <a:latin typeface="+mj-lt"/>
              </a:rPr>
              <a:t>) </a:t>
            </a:r>
          </a:p>
          <a:p>
            <a:pPr marL="457200" indent="-457200">
              <a:buFontTx/>
              <a:buAutoNum type="arabicParenR"/>
              <a:defRPr/>
            </a:pPr>
            <a:r>
              <a:rPr lang="it-IT" sz="2400" b="1" dirty="0" smtClean="0">
                <a:latin typeface="+mj-lt"/>
              </a:rPr>
              <a:t>Elettricità (</a:t>
            </a:r>
            <a:r>
              <a:rPr lang="it-IT" sz="2400" b="1" dirty="0" smtClean="0"/>
              <a:t>600 </a:t>
            </a:r>
            <a:r>
              <a:rPr lang="it-IT" sz="2400" b="1" dirty="0" err="1" smtClean="0"/>
              <a:t>MWh</a:t>
            </a:r>
            <a:r>
              <a:rPr lang="it-IT" sz="2400" b="1" dirty="0" smtClean="0"/>
              <a:t> all’anno)</a:t>
            </a:r>
            <a:endParaRPr lang="en-GB" sz="2400" b="1" dirty="0">
              <a:latin typeface="+mj-lt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214282" y="3649808"/>
            <a:ext cx="307183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atin typeface="+mj-lt"/>
              </a:rPr>
              <a:t>Costi economici </a:t>
            </a:r>
            <a:r>
              <a:rPr lang="it-IT" sz="2000" b="1" dirty="0" err="1" smtClean="0">
                <a:latin typeface="+mj-lt"/>
              </a:rPr>
              <a:t>scrubber</a:t>
            </a:r>
            <a:r>
              <a:rPr lang="it-IT" sz="2000" b="1" dirty="0" smtClean="0">
                <a:latin typeface="+mj-lt"/>
              </a:rPr>
              <a:t>: </a:t>
            </a:r>
          </a:p>
          <a:p>
            <a:pPr algn="ctr">
              <a:defRPr/>
            </a:pPr>
            <a:r>
              <a:rPr lang="it-IT" sz="2000" b="1" dirty="0" smtClean="0">
                <a:latin typeface="+mj-lt"/>
              </a:rPr>
              <a:t>300.000 </a:t>
            </a:r>
            <a:r>
              <a:rPr lang="it-IT" altLang="en-US" sz="2000" b="1" dirty="0" smtClean="0"/>
              <a:t>€/anno</a:t>
            </a:r>
            <a:endParaRPr lang="en-GB" sz="2000" b="1" dirty="0">
              <a:latin typeface="+mj-lt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5072066" y="5786454"/>
            <a:ext cx="300036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atin typeface="+mj-lt"/>
              </a:rPr>
              <a:t>Costi energetici ossigeno: </a:t>
            </a:r>
          </a:p>
          <a:p>
            <a:pPr algn="ctr">
              <a:defRPr/>
            </a:pPr>
            <a:r>
              <a:rPr lang="it-IT" sz="2000" b="1" dirty="0" smtClean="0">
                <a:latin typeface="+mj-lt"/>
              </a:rPr>
              <a:t>500.000 </a:t>
            </a:r>
            <a:r>
              <a:rPr lang="it-IT" altLang="en-US" sz="2000" b="1" dirty="0" smtClean="0"/>
              <a:t>€/anno</a:t>
            </a:r>
            <a:endParaRPr lang="en-GB" sz="2000" b="1" dirty="0">
              <a:latin typeface="+mj-lt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214282" y="4572008"/>
            <a:ext cx="3071834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000" dirty="0" smtClean="0"/>
              <a:t>I sistemi biologici  sono una possibile alternativa, ma i </a:t>
            </a:r>
            <a:r>
              <a:rPr lang="it-IT" sz="2000" dirty="0" err="1" smtClean="0"/>
              <a:t>BioTrickling</a:t>
            </a:r>
            <a:r>
              <a:rPr lang="it-IT" sz="2000" dirty="0" smtClean="0"/>
              <a:t> </a:t>
            </a:r>
            <a:r>
              <a:rPr lang="it-IT" sz="2000" dirty="0" err="1" smtClean="0"/>
              <a:t>Filter</a:t>
            </a:r>
            <a:r>
              <a:rPr lang="it-IT" sz="2000" dirty="0" smtClean="0"/>
              <a:t> (BTF) statici , quando operano ad alto carico, tendono a ostruirsi</a:t>
            </a:r>
            <a:r>
              <a:rPr lang="it-IT" dirty="0" smtClean="0"/>
              <a:t>.</a:t>
            </a:r>
          </a:p>
        </p:txBody>
      </p:sp>
      <p:pic>
        <p:nvPicPr>
          <p:cNvPr id="40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071546"/>
            <a:ext cx="1560522" cy="1173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85784" y="-142900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Attuale sistema di trattamento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magine 47" descr="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4572008"/>
            <a:ext cx="928694" cy="928694"/>
          </a:xfrm>
          <a:prstGeom prst="rect">
            <a:avLst/>
          </a:prstGeom>
        </p:spPr>
      </p:pic>
      <p:pic>
        <p:nvPicPr>
          <p:cNvPr id="49" name="Immagine 48" descr="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H="1">
            <a:off x="1142975" y="5500702"/>
            <a:ext cx="928695" cy="928695"/>
          </a:xfrm>
          <a:prstGeom prst="rect">
            <a:avLst/>
          </a:prstGeom>
        </p:spPr>
      </p:pic>
      <p:grpSp>
        <p:nvGrpSpPr>
          <p:cNvPr id="4" name="Gruppo 12"/>
          <p:cNvGrpSpPr/>
          <p:nvPr/>
        </p:nvGrpSpPr>
        <p:grpSpPr>
          <a:xfrm>
            <a:off x="0" y="-103166"/>
            <a:ext cx="9144000" cy="6675438"/>
            <a:chOff x="0" y="-103188"/>
            <a:chExt cx="9144000" cy="6675438"/>
          </a:xfrm>
        </p:grpSpPr>
        <p:pic>
          <p:nvPicPr>
            <p:cNvPr id="10" name="Immagine 18" descr="logo Biosur30%.jpg"/>
            <p:cNvPicPr>
              <a:picLocks noChangeAspect="1"/>
            </p:cNvPicPr>
            <p:nvPr/>
          </p:nvPicPr>
          <p:blipFill>
            <a:blip r:embed="rId3" cstate="print"/>
            <a:srcRect r="48705"/>
            <a:stretch>
              <a:fillRect/>
            </a:stretch>
          </p:blipFill>
          <p:spPr bwMode="auto">
            <a:xfrm>
              <a:off x="6143625" y="0"/>
              <a:ext cx="3000375" cy="283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magine 5" descr="logo Biosur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2313" y="-103188"/>
              <a:ext cx="1900237" cy="1031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Connettore 1 11"/>
            <p:cNvCxnSpPr/>
            <p:nvPr/>
          </p:nvCxnSpPr>
          <p:spPr>
            <a:xfrm>
              <a:off x="0" y="927082"/>
              <a:ext cx="9144000" cy="1588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0" y="1069959"/>
              <a:ext cx="8215313" cy="1587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500063" y="6570663"/>
              <a:ext cx="8143875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 cstate="print"/>
          <a:srcRect l="2873" t="2203" r="38154" b="1525"/>
          <a:stretch>
            <a:fillRect/>
          </a:stretch>
        </p:blipFill>
        <p:spPr bwMode="auto">
          <a:xfrm>
            <a:off x="4786314" y="1142984"/>
            <a:ext cx="4214842" cy="50720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35" name="Rectangle 446"/>
          <p:cNvSpPr>
            <a:spLocks noChangeArrowheads="1"/>
          </p:cNvSpPr>
          <p:nvPr/>
        </p:nvSpPr>
        <p:spPr bwMode="auto">
          <a:xfrm>
            <a:off x="2357422" y="0"/>
            <a:ext cx="478634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BioTrickling</a:t>
            </a:r>
            <a:r>
              <a:rPr lang="it-IT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Filters</a:t>
            </a:r>
            <a:r>
              <a:rPr lang="it-IT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(BTF)</a:t>
            </a:r>
          </a:p>
          <a:p>
            <a:pPr algn="ctr"/>
            <a:r>
              <a:rPr lang="it-IT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Vantaggi e Svantaggi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446"/>
          <p:cNvSpPr>
            <a:spLocks noChangeArrowheads="1"/>
          </p:cNvSpPr>
          <p:nvPr/>
        </p:nvSpPr>
        <p:spPr bwMode="auto">
          <a:xfrm>
            <a:off x="428596" y="1554952"/>
            <a:ext cx="4000528" cy="1231106"/>
          </a:xfrm>
          <a:prstGeom prst="rect">
            <a:avLst/>
          </a:prstGeom>
          <a:solidFill>
            <a:schemeClr val="bg1">
              <a:alpha val="9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Nessuna richiesta di </a:t>
            </a:r>
            <a:r>
              <a:rPr lang="it-IT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endParaRPr lang="it-IT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Elevate capacità di eliminazione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Elevati carichi in ingresso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Bassi tempi di contatto</a:t>
            </a:r>
          </a:p>
        </p:txBody>
      </p:sp>
      <p:pic>
        <p:nvPicPr>
          <p:cNvPr id="44" name="Immagine 43" descr="svantaggi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286124"/>
            <a:ext cx="1252604" cy="1130296"/>
          </a:xfrm>
          <a:prstGeom prst="rect">
            <a:avLst/>
          </a:prstGeom>
        </p:spPr>
      </p:pic>
      <p:sp>
        <p:nvSpPr>
          <p:cNvPr id="45" name="Rettangolo 44"/>
          <p:cNvSpPr/>
          <p:nvPr/>
        </p:nvSpPr>
        <p:spPr>
          <a:xfrm>
            <a:off x="1643042" y="3185884"/>
            <a:ext cx="50720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Dosaggio Sali e Micro e Macro nutrienti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u="sng" dirty="0" smtClean="0">
                <a:latin typeface="Times New Roman" pitchFamily="18" charset="0"/>
                <a:cs typeface="Times New Roman" pitchFamily="18" charset="0"/>
              </a:rPr>
              <a:t>Accumulo di biomassa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u="sng" dirty="0" smtClean="0">
                <a:latin typeface="Times New Roman" pitchFamily="18" charset="0"/>
                <a:cs typeface="Times New Roman" pitchFamily="18" charset="0"/>
              </a:rPr>
              <a:t>Incremento delle perdite di carico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Elevati costi di gestione</a:t>
            </a:r>
          </a:p>
          <a:p>
            <a:pPr algn="just"/>
            <a:endParaRPr lang="it-IT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2143108" y="4786322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Il processo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2000232" y="5643578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La tecnologia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Immagine 42" descr="46-vantagg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1357298"/>
            <a:ext cx="1857420" cy="1614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5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2014-06-03 14.37.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4458"/>
            <a:ext cx="9144000" cy="5143500"/>
          </a:xfrm>
          <a:prstGeom prst="rect">
            <a:avLst/>
          </a:prstGeom>
        </p:spPr>
      </p:pic>
      <p:sp>
        <p:nvSpPr>
          <p:cNvPr id="10" name="Titolo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prototipo visione frontale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2786050" y="4714884"/>
            <a:ext cx="1928826" cy="92869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Aria da trattare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4643438" y="3071810"/>
            <a:ext cx="2143140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Serbatoio soluzione di  lavaggio</a:t>
            </a:r>
            <a:endParaRPr lang="it-IT" dirty="0"/>
          </a:p>
        </p:txBody>
      </p:sp>
      <p:cxnSp>
        <p:nvCxnSpPr>
          <p:cNvPr id="14" name="Connettore 2 13"/>
          <p:cNvCxnSpPr/>
          <p:nvPr/>
        </p:nvCxnSpPr>
        <p:spPr>
          <a:xfrm>
            <a:off x="5857884" y="3643314"/>
            <a:ext cx="1214446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18" descr="logo Biosur30%.jpg"/>
          <p:cNvPicPr>
            <a:picLocks noChangeAspect="1"/>
          </p:cNvPicPr>
          <p:nvPr/>
        </p:nvPicPr>
        <p:blipFill>
          <a:blip r:embed="rId2" cstate="print"/>
          <a:srcRect r="48705"/>
          <a:stretch>
            <a:fillRect/>
          </a:stretch>
        </p:blipFill>
        <p:spPr bwMode="auto">
          <a:xfrm>
            <a:off x="6143625" y="0"/>
            <a:ext cx="3000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5" descr="logo Biosu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0"/>
            <a:ext cx="1900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1 7"/>
          <p:cNvCxnSpPr/>
          <p:nvPr/>
        </p:nvCxnSpPr>
        <p:spPr>
          <a:xfrm>
            <a:off x="0" y="857250"/>
            <a:ext cx="9144000" cy="15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2014-06-03 14.38.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85860"/>
            <a:ext cx="9144000" cy="5143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itolo 1"/>
          <p:cNvSpPr txBox="1">
            <a:spLocks/>
          </p:cNvSpPr>
          <p:nvPr/>
        </p:nvSpPr>
        <p:spPr>
          <a:xfrm>
            <a:off x="0" y="0"/>
            <a:ext cx="87296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prototipo visione posteriore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786058"/>
            <a:ext cx="2143140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Serbatoio di ricircolo</a:t>
            </a:r>
            <a:endParaRPr lang="it-IT" dirty="0"/>
          </a:p>
        </p:txBody>
      </p:sp>
      <p:cxnSp>
        <p:nvCxnSpPr>
          <p:cNvPr id="11" name="Connettore 2 10"/>
          <p:cNvCxnSpPr>
            <a:stCxn id="10" idx="2"/>
          </p:cNvCxnSpPr>
          <p:nvPr/>
        </p:nvCxnSpPr>
        <p:spPr>
          <a:xfrm rot="16200000" flipH="1">
            <a:off x="928678" y="3500454"/>
            <a:ext cx="1143008" cy="857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6" name="Rettangolo 15"/>
          <p:cNvSpPr/>
          <p:nvPr/>
        </p:nvSpPr>
        <p:spPr>
          <a:xfrm>
            <a:off x="3071802" y="5786454"/>
            <a:ext cx="2143140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Serbatoio nutrienti</a:t>
            </a:r>
            <a:endParaRPr lang="it-IT" dirty="0"/>
          </a:p>
        </p:txBody>
      </p:sp>
      <p:cxnSp>
        <p:nvCxnSpPr>
          <p:cNvPr id="17" name="Connettore 2 16"/>
          <p:cNvCxnSpPr>
            <a:stCxn id="16" idx="3"/>
          </p:cNvCxnSpPr>
          <p:nvPr/>
        </p:nvCxnSpPr>
        <p:spPr>
          <a:xfrm flipV="1">
            <a:off x="5214942" y="5214950"/>
            <a:ext cx="1857388" cy="85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3071802" y="5072074"/>
            <a:ext cx="2143140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Serbatoio soda (opzionale)</a:t>
            </a:r>
            <a:endParaRPr lang="it-IT" dirty="0"/>
          </a:p>
        </p:txBody>
      </p:sp>
      <p:cxnSp>
        <p:nvCxnSpPr>
          <p:cNvPr id="21" name="Connettore 2 20"/>
          <p:cNvCxnSpPr>
            <a:stCxn id="20" idx="3"/>
          </p:cNvCxnSpPr>
          <p:nvPr/>
        </p:nvCxnSpPr>
        <p:spPr>
          <a:xfrm flipV="1">
            <a:off x="5214942" y="4929198"/>
            <a:ext cx="1143008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3643306" y="1357298"/>
            <a:ext cx="2143140" cy="9286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Uscita prototipo connessa ad uno </a:t>
            </a:r>
            <a:r>
              <a:rPr lang="it-IT" dirty="0" err="1" smtClean="0"/>
              <a:t>scrubber</a:t>
            </a:r>
            <a:endParaRPr lang="it-IT" dirty="0"/>
          </a:p>
        </p:txBody>
      </p:sp>
      <p:cxnSp>
        <p:nvCxnSpPr>
          <p:cNvPr id="24" name="Connettore 2 23"/>
          <p:cNvCxnSpPr>
            <a:stCxn id="23" idx="2"/>
          </p:cNvCxnSpPr>
          <p:nvPr/>
        </p:nvCxnSpPr>
        <p:spPr>
          <a:xfrm rot="16200000" flipH="1">
            <a:off x="4179091" y="2821777"/>
            <a:ext cx="1785950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6" name="Rettangolo 25"/>
          <p:cNvSpPr/>
          <p:nvPr/>
        </p:nvSpPr>
        <p:spPr>
          <a:xfrm>
            <a:off x="0" y="1571612"/>
            <a:ext cx="2143140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Aspiratore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0" y="5786454"/>
            <a:ext cx="2143140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Autocampionatore</a:t>
            </a:r>
            <a:endParaRPr lang="it-IT" dirty="0"/>
          </a:p>
        </p:txBody>
      </p:sp>
      <p:cxnSp>
        <p:nvCxnSpPr>
          <p:cNvPr id="22" name="Connettore 2 21"/>
          <p:cNvCxnSpPr>
            <a:stCxn id="19" idx="0"/>
          </p:cNvCxnSpPr>
          <p:nvPr/>
        </p:nvCxnSpPr>
        <p:spPr>
          <a:xfrm rot="5400000" flipH="1" flipV="1">
            <a:off x="1178711" y="5250685"/>
            <a:ext cx="428628" cy="642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pic>
        <p:nvPicPr>
          <p:cNvPr id="29" name="Picture 1" descr="ricircolo"/>
          <p:cNvPicPr>
            <a:picLocks noChangeAspect="1" noChangeArrowheads="1"/>
          </p:cNvPicPr>
          <p:nvPr/>
        </p:nvPicPr>
        <p:blipFill>
          <a:blip r:embed="rId5" cstate="print"/>
          <a:srcRect t="12703"/>
          <a:stretch>
            <a:fillRect/>
          </a:stretch>
        </p:blipFill>
        <p:spPr bwMode="auto">
          <a:xfrm>
            <a:off x="5929322" y="1214422"/>
            <a:ext cx="3214678" cy="49907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2" name="Freccia a destra 31"/>
          <p:cNvSpPr/>
          <p:nvPr/>
        </p:nvSpPr>
        <p:spPr>
          <a:xfrm rot="2662793">
            <a:off x="3221682" y="3628655"/>
            <a:ext cx="2000264" cy="10001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Aria trattata</a:t>
            </a:r>
          </a:p>
        </p:txBody>
      </p:sp>
      <p:cxnSp>
        <p:nvCxnSpPr>
          <p:cNvPr id="30" name="Connettore 2 29"/>
          <p:cNvCxnSpPr/>
          <p:nvPr/>
        </p:nvCxnSpPr>
        <p:spPr>
          <a:xfrm rot="10800000" flipV="1">
            <a:off x="2643174" y="3786190"/>
            <a:ext cx="3286148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7" name="Connettore 2 26"/>
          <p:cNvCxnSpPr>
            <a:stCxn id="26" idx="2"/>
          </p:cNvCxnSpPr>
          <p:nvPr/>
        </p:nvCxnSpPr>
        <p:spPr>
          <a:xfrm rot="16200000" flipH="1">
            <a:off x="2214562" y="1000124"/>
            <a:ext cx="2214578" cy="4500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23" grpId="0" animBg="1"/>
      <p:bldP spid="26" grpId="0" animBg="1"/>
      <p:bldP spid="19" grpId="0" animBg="1"/>
      <p:bldP spid="32" grpId="0" animBg="1"/>
    </p:bldLst>
  </p:timing>
</p:sld>
</file>

<file path=ppt/theme/theme1.xml><?xml version="1.0" encoding="utf-8"?>
<a:theme xmlns:a="http://schemas.openxmlformats.org/drawingml/2006/main" name="Meta_Biosur_Rev02F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Meta_Biosur_Rev02FS</Template>
  <TotalTime>0</TotalTime>
  <Words>789</Words>
  <Application>Microsoft Office PowerPoint</Application>
  <PresentationFormat>Presentazione su schermo (4:3)</PresentationFormat>
  <Paragraphs>218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Meta_Biosur_Rev02FS</vt:lpstr>
      <vt:lpstr>Diapositiva 1</vt:lpstr>
      <vt:lpstr>Diapositiva 2</vt:lpstr>
      <vt:lpstr>Diapositiva 3</vt:lpstr>
      <vt:lpstr>Diapositiva 4</vt:lpstr>
      <vt:lpstr>Diapositiva 5</vt:lpstr>
      <vt:lpstr>Attuale sistema di trattamento</vt:lpstr>
      <vt:lpstr>Diapositiva 7</vt:lpstr>
      <vt:lpstr>      prototipo visione frontale</vt:lpstr>
      <vt:lpstr>Diapositiva 9</vt:lpstr>
      <vt:lpstr>Principio di funzionamento del prototipo </vt:lpstr>
      <vt:lpstr>Principio di funzionamento</vt:lpstr>
      <vt:lpstr>Apertura</vt:lpstr>
      <vt:lpstr>Risultati </vt:lpstr>
      <vt:lpstr>Diapositiva 14</vt:lpstr>
      <vt:lpstr>Diapositiva 15</vt:lpstr>
      <vt:lpstr>Conclusioni e prospettive </vt:lpstr>
      <vt:lpstr>Diapositiva 17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 Viviani</dc:creator>
  <cp:lastModifiedBy>Marco Viviani</cp:lastModifiedBy>
  <cp:revision>1</cp:revision>
  <dcterms:created xsi:type="dcterms:W3CDTF">2015-06-29T09:21:25Z</dcterms:created>
  <dcterms:modified xsi:type="dcterms:W3CDTF">2015-06-29T09:22:24Z</dcterms:modified>
</cp:coreProperties>
</file>